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4" r:id="rId3"/>
  </p:sldMasterIdLst>
  <p:notesMasterIdLst>
    <p:notesMasterId r:id="rId18"/>
  </p:notesMasterIdLst>
  <p:sldIdLst>
    <p:sldId id="257" r:id="rId4"/>
    <p:sldId id="279" r:id="rId5"/>
    <p:sldId id="271" r:id="rId6"/>
    <p:sldId id="272" r:id="rId7"/>
    <p:sldId id="277" r:id="rId8"/>
    <p:sldId id="260" r:id="rId9"/>
    <p:sldId id="261" r:id="rId10"/>
    <p:sldId id="294" r:id="rId11"/>
    <p:sldId id="293" r:id="rId12"/>
    <p:sldId id="263" r:id="rId13"/>
    <p:sldId id="265" r:id="rId14"/>
    <p:sldId id="278" r:id="rId15"/>
    <p:sldId id="309" r:id="rId16"/>
    <p:sldId id="268" r:id="rId17"/>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C04DC1-6608-42F0-8C89-AFE7F12A1BB0}"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de-DE"/>
        </a:p>
      </dgm:t>
    </dgm:pt>
    <dgm:pt modelId="{AF76BAEE-29A1-4D00-B13F-621FF018FCDC}">
      <dgm:prSet phldrT="[Text]" custT="1"/>
      <dgm:spPr/>
      <dgm:t>
        <a:bodyPr/>
        <a:lstStyle/>
        <a:p>
          <a:r>
            <a:rPr lang="de-DE" sz="700" dirty="0" smtClean="0"/>
            <a:t>Darstellung Vorhaben</a:t>
          </a:r>
          <a:endParaRPr lang="de-DE" sz="700" dirty="0"/>
        </a:p>
      </dgm:t>
    </dgm:pt>
    <dgm:pt modelId="{FF0DBD66-9AA8-43AD-81B4-2A8E11096633}" type="parTrans" cxnId="{2D55C465-F9D4-4077-ACDD-8C20A1914E82}">
      <dgm:prSet/>
      <dgm:spPr/>
      <dgm:t>
        <a:bodyPr/>
        <a:lstStyle/>
        <a:p>
          <a:endParaRPr lang="de-DE"/>
        </a:p>
      </dgm:t>
    </dgm:pt>
    <dgm:pt modelId="{4B88137C-C775-48E9-AB46-7F8A39B8DC2F}" type="sibTrans" cxnId="{2D55C465-F9D4-4077-ACDD-8C20A1914E82}">
      <dgm:prSet/>
      <dgm:spPr/>
      <dgm:t>
        <a:bodyPr/>
        <a:lstStyle/>
        <a:p>
          <a:endParaRPr lang="de-DE"/>
        </a:p>
      </dgm:t>
    </dgm:pt>
    <dgm:pt modelId="{0DFED519-2305-4FC6-8275-1CD5662AADB5}">
      <dgm:prSet phldrT="[Text]" custT="1"/>
      <dgm:spPr/>
      <dgm:t>
        <a:bodyPr/>
        <a:lstStyle/>
        <a:p>
          <a:r>
            <a:rPr lang="de-DE" sz="700" dirty="0" smtClean="0"/>
            <a:t>Kostenplan</a:t>
          </a:r>
          <a:endParaRPr lang="de-DE" sz="700" dirty="0"/>
        </a:p>
      </dgm:t>
    </dgm:pt>
    <dgm:pt modelId="{BEECB19C-A4AF-4415-BE1D-4EC97A0E47FF}" type="parTrans" cxnId="{0B7B9047-7AAD-4D9B-9606-F3F5E4ECE09F}">
      <dgm:prSet/>
      <dgm:spPr/>
      <dgm:t>
        <a:bodyPr/>
        <a:lstStyle/>
        <a:p>
          <a:endParaRPr lang="de-DE"/>
        </a:p>
      </dgm:t>
    </dgm:pt>
    <dgm:pt modelId="{C79A55B5-F275-4301-B671-89A6D274FF5C}" type="sibTrans" cxnId="{0B7B9047-7AAD-4D9B-9606-F3F5E4ECE09F}">
      <dgm:prSet/>
      <dgm:spPr/>
      <dgm:t>
        <a:bodyPr/>
        <a:lstStyle/>
        <a:p>
          <a:endParaRPr lang="de-DE"/>
        </a:p>
      </dgm:t>
    </dgm:pt>
    <dgm:pt modelId="{2F664D0A-B9A6-4BDF-9C2A-63F6A19FB1A2}">
      <dgm:prSet phldrT="[Text]" custT="1"/>
      <dgm:spPr/>
      <dgm:t>
        <a:bodyPr/>
        <a:lstStyle/>
        <a:p>
          <a:r>
            <a:rPr lang="de-DE" sz="700" dirty="0" smtClean="0"/>
            <a:t>Darstellung Finanzierung</a:t>
          </a:r>
          <a:endParaRPr lang="de-DE" sz="700" dirty="0"/>
        </a:p>
      </dgm:t>
    </dgm:pt>
    <dgm:pt modelId="{DAFA6814-F0A7-45B8-9D7C-1872EB6D2CE2}" type="parTrans" cxnId="{8DCEFA82-57B8-4ECE-B4F4-F826972D0FAC}">
      <dgm:prSet/>
      <dgm:spPr/>
      <dgm:t>
        <a:bodyPr/>
        <a:lstStyle/>
        <a:p>
          <a:endParaRPr lang="de-DE"/>
        </a:p>
      </dgm:t>
    </dgm:pt>
    <dgm:pt modelId="{72A617EA-3438-4E63-9980-822197E62D71}" type="sibTrans" cxnId="{8DCEFA82-57B8-4ECE-B4F4-F826972D0FAC}">
      <dgm:prSet/>
      <dgm:spPr/>
      <dgm:t>
        <a:bodyPr/>
        <a:lstStyle/>
        <a:p>
          <a:endParaRPr lang="de-DE"/>
        </a:p>
      </dgm:t>
    </dgm:pt>
    <dgm:pt modelId="{A1D14E00-EED4-4CB9-9606-B3F5BA4743F9}">
      <dgm:prSet phldrT="[Text]" custT="1"/>
      <dgm:spPr/>
      <dgm:t>
        <a:bodyPr/>
        <a:lstStyle/>
        <a:p>
          <a:endParaRPr lang="de-DE" sz="900" dirty="0">
            <a:solidFill>
              <a:schemeClr val="accent1">
                <a:lumMod val="50000"/>
              </a:schemeClr>
            </a:solidFill>
          </a:endParaRPr>
        </a:p>
      </dgm:t>
    </dgm:pt>
    <dgm:pt modelId="{037B86CB-2EF1-41BE-96D8-6145FA7560F8}" type="sibTrans" cxnId="{56D10C19-CF69-4EA9-A3E4-431C79A94A42}">
      <dgm:prSet/>
      <dgm:spPr/>
      <dgm:t>
        <a:bodyPr/>
        <a:lstStyle/>
        <a:p>
          <a:endParaRPr lang="de-DE"/>
        </a:p>
      </dgm:t>
    </dgm:pt>
    <dgm:pt modelId="{E2E129B2-5A77-4646-AAC3-191455E248C3}" type="parTrans" cxnId="{56D10C19-CF69-4EA9-A3E4-431C79A94A42}">
      <dgm:prSet/>
      <dgm:spPr/>
      <dgm:t>
        <a:bodyPr/>
        <a:lstStyle/>
        <a:p>
          <a:endParaRPr lang="de-DE"/>
        </a:p>
      </dgm:t>
    </dgm:pt>
    <dgm:pt modelId="{165394C6-3388-4401-925F-F44E57194463}" type="pres">
      <dgm:prSet presAssocID="{D5C04DC1-6608-42F0-8C89-AFE7F12A1BB0}" presName="Name0" presStyleCnt="0">
        <dgm:presLayoutVars>
          <dgm:chMax val="4"/>
          <dgm:resizeHandles val="exact"/>
        </dgm:presLayoutVars>
      </dgm:prSet>
      <dgm:spPr/>
      <dgm:t>
        <a:bodyPr/>
        <a:lstStyle/>
        <a:p>
          <a:endParaRPr lang="de-DE"/>
        </a:p>
      </dgm:t>
    </dgm:pt>
    <dgm:pt modelId="{5AB1B54A-5070-4B1F-9275-81E69A9D2E6E}" type="pres">
      <dgm:prSet presAssocID="{D5C04DC1-6608-42F0-8C89-AFE7F12A1BB0}" presName="ellipse" presStyleLbl="trBgShp" presStyleIdx="0" presStyleCnt="1" custLinFactNeighborX="-1841" custLinFactNeighborY="-4205"/>
      <dgm:spPr/>
    </dgm:pt>
    <dgm:pt modelId="{FAE86D99-932E-4D4D-AE08-2A5A1C3F7021}" type="pres">
      <dgm:prSet presAssocID="{D5C04DC1-6608-42F0-8C89-AFE7F12A1BB0}" presName="arrow1" presStyleLbl="fgShp" presStyleIdx="0" presStyleCnt="1" custLinFactNeighborX="4445" custLinFactNeighborY="-53961"/>
      <dgm:spPr/>
      <dgm:t>
        <a:bodyPr/>
        <a:lstStyle/>
        <a:p>
          <a:endParaRPr lang="de-DE"/>
        </a:p>
      </dgm:t>
    </dgm:pt>
    <dgm:pt modelId="{7E78D0D2-FF3A-4861-8D89-0AABC859E52A}" type="pres">
      <dgm:prSet presAssocID="{D5C04DC1-6608-42F0-8C89-AFE7F12A1BB0}" presName="rectangle" presStyleLbl="revTx" presStyleIdx="0" presStyleCnt="1">
        <dgm:presLayoutVars>
          <dgm:bulletEnabled val="1"/>
        </dgm:presLayoutVars>
      </dgm:prSet>
      <dgm:spPr/>
      <dgm:t>
        <a:bodyPr/>
        <a:lstStyle/>
        <a:p>
          <a:endParaRPr lang="de-DE"/>
        </a:p>
      </dgm:t>
    </dgm:pt>
    <dgm:pt modelId="{44D09771-1E37-41F0-BAF3-58435763BA95}" type="pres">
      <dgm:prSet presAssocID="{0DFED519-2305-4FC6-8275-1CD5662AADB5}" presName="item1" presStyleLbl="node1" presStyleIdx="0" presStyleCnt="3" custScaleX="123083" custScaleY="120126" custLinFactNeighborX="-7975" custLinFactNeighborY="948">
        <dgm:presLayoutVars>
          <dgm:bulletEnabled val="1"/>
        </dgm:presLayoutVars>
      </dgm:prSet>
      <dgm:spPr/>
      <dgm:t>
        <a:bodyPr/>
        <a:lstStyle/>
        <a:p>
          <a:endParaRPr lang="de-DE"/>
        </a:p>
      </dgm:t>
    </dgm:pt>
    <dgm:pt modelId="{EA5D06D1-F621-48B0-9FBF-C78417449B8F}" type="pres">
      <dgm:prSet presAssocID="{2F664D0A-B9A6-4BDF-9C2A-63F6A19FB1A2}" presName="item2" presStyleLbl="node1" presStyleIdx="1" presStyleCnt="3" custScaleX="130381" custScaleY="125443" custLinFactNeighborX="-7737" custLinFactNeighborY="-23881">
        <dgm:presLayoutVars>
          <dgm:bulletEnabled val="1"/>
        </dgm:presLayoutVars>
      </dgm:prSet>
      <dgm:spPr/>
      <dgm:t>
        <a:bodyPr/>
        <a:lstStyle/>
        <a:p>
          <a:endParaRPr lang="de-DE"/>
        </a:p>
      </dgm:t>
    </dgm:pt>
    <dgm:pt modelId="{5DAD9811-CAA9-469E-B6EA-137E1AAA2A23}" type="pres">
      <dgm:prSet presAssocID="{A1D14E00-EED4-4CB9-9606-B3F5BA4743F9}" presName="item3" presStyleLbl="node1" presStyleIdx="2" presStyleCnt="3" custScaleX="116520" custScaleY="96583" custLinFactNeighborX="17735" custLinFactNeighborY="-16146">
        <dgm:presLayoutVars>
          <dgm:bulletEnabled val="1"/>
        </dgm:presLayoutVars>
      </dgm:prSet>
      <dgm:spPr/>
      <dgm:t>
        <a:bodyPr/>
        <a:lstStyle/>
        <a:p>
          <a:endParaRPr lang="de-DE"/>
        </a:p>
      </dgm:t>
    </dgm:pt>
    <dgm:pt modelId="{F9987618-E010-4B2E-BED9-42DECE7CEF8B}" type="pres">
      <dgm:prSet presAssocID="{D5C04DC1-6608-42F0-8C89-AFE7F12A1BB0}" presName="funnel" presStyleLbl="trAlignAcc1" presStyleIdx="0" presStyleCnt="1" custLinFactNeighborX="251" custLinFactNeighborY="-4025"/>
      <dgm:spPr/>
      <dgm:t>
        <a:bodyPr/>
        <a:lstStyle/>
        <a:p>
          <a:endParaRPr lang="de-DE"/>
        </a:p>
      </dgm:t>
    </dgm:pt>
  </dgm:ptLst>
  <dgm:cxnLst>
    <dgm:cxn modelId="{7A88E2CE-7C30-4924-8A15-5E545CECF10A}" type="presOf" srcId="{D5C04DC1-6608-42F0-8C89-AFE7F12A1BB0}" destId="{165394C6-3388-4401-925F-F44E57194463}" srcOrd="0" destOrd="0" presId="urn:microsoft.com/office/officeart/2005/8/layout/funnel1"/>
    <dgm:cxn modelId="{95B914F6-8F25-4496-AF0F-BA65DF809449}" type="presOf" srcId="{AF76BAEE-29A1-4D00-B13F-621FF018FCDC}" destId="{5DAD9811-CAA9-469E-B6EA-137E1AAA2A23}" srcOrd="0" destOrd="0" presId="urn:microsoft.com/office/officeart/2005/8/layout/funnel1"/>
    <dgm:cxn modelId="{8DCEFA82-57B8-4ECE-B4F4-F826972D0FAC}" srcId="{D5C04DC1-6608-42F0-8C89-AFE7F12A1BB0}" destId="{2F664D0A-B9A6-4BDF-9C2A-63F6A19FB1A2}" srcOrd="2" destOrd="0" parTransId="{DAFA6814-F0A7-45B8-9D7C-1872EB6D2CE2}" sibTransId="{72A617EA-3438-4E63-9980-822197E62D71}"/>
    <dgm:cxn modelId="{0B7B9047-7AAD-4D9B-9606-F3F5E4ECE09F}" srcId="{D5C04DC1-6608-42F0-8C89-AFE7F12A1BB0}" destId="{0DFED519-2305-4FC6-8275-1CD5662AADB5}" srcOrd="1" destOrd="0" parTransId="{BEECB19C-A4AF-4415-BE1D-4EC97A0E47FF}" sibTransId="{C79A55B5-F275-4301-B671-89A6D274FF5C}"/>
    <dgm:cxn modelId="{D77A9583-EE86-450D-BEC3-EA38E02BB5B6}" type="presOf" srcId="{A1D14E00-EED4-4CB9-9606-B3F5BA4743F9}" destId="{7E78D0D2-FF3A-4861-8D89-0AABC859E52A}" srcOrd="0" destOrd="0" presId="urn:microsoft.com/office/officeart/2005/8/layout/funnel1"/>
    <dgm:cxn modelId="{56D10C19-CF69-4EA9-A3E4-431C79A94A42}" srcId="{D5C04DC1-6608-42F0-8C89-AFE7F12A1BB0}" destId="{A1D14E00-EED4-4CB9-9606-B3F5BA4743F9}" srcOrd="3" destOrd="0" parTransId="{E2E129B2-5A77-4646-AAC3-191455E248C3}" sibTransId="{037B86CB-2EF1-41BE-96D8-6145FA7560F8}"/>
    <dgm:cxn modelId="{AD33CC42-612D-4F82-8877-9D21B040724D}" type="presOf" srcId="{0DFED519-2305-4FC6-8275-1CD5662AADB5}" destId="{EA5D06D1-F621-48B0-9FBF-C78417449B8F}" srcOrd="0" destOrd="0" presId="urn:microsoft.com/office/officeart/2005/8/layout/funnel1"/>
    <dgm:cxn modelId="{2D55C465-F9D4-4077-ACDD-8C20A1914E82}" srcId="{D5C04DC1-6608-42F0-8C89-AFE7F12A1BB0}" destId="{AF76BAEE-29A1-4D00-B13F-621FF018FCDC}" srcOrd="0" destOrd="0" parTransId="{FF0DBD66-9AA8-43AD-81B4-2A8E11096633}" sibTransId="{4B88137C-C775-48E9-AB46-7F8A39B8DC2F}"/>
    <dgm:cxn modelId="{4B0E166F-C54E-45A6-BF11-E888900D4932}" type="presOf" srcId="{2F664D0A-B9A6-4BDF-9C2A-63F6A19FB1A2}" destId="{44D09771-1E37-41F0-BAF3-58435763BA95}" srcOrd="0" destOrd="0" presId="urn:microsoft.com/office/officeart/2005/8/layout/funnel1"/>
    <dgm:cxn modelId="{1BBA3519-F00E-4C63-AB3B-5C82CC1C1EB7}" type="presParOf" srcId="{165394C6-3388-4401-925F-F44E57194463}" destId="{5AB1B54A-5070-4B1F-9275-81E69A9D2E6E}" srcOrd="0" destOrd="0" presId="urn:microsoft.com/office/officeart/2005/8/layout/funnel1"/>
    <dgm:cxn modelId="{56F049F6-6188-495E-AC08-80453298F457}" type="presParOf" srcId="{165394C6-3388-4401-925F-F44E57194463}" destId="{FAE86D99-932E-4D4D-AE08-2A5A1C3F7021}" srcOrd="1" destOrd="0" presId="urn:microsoft.com/office/officeart/2005/8/layout/funnel1"/>
    <dgm:cxn modelId="{5CF447EB-F83C-48E0-AFB0-B4A16343F65F}" type="presParOf" srcId="{165394C6-3388-4401-925F-F44E57194463}" destId="{7E78D0D2-FF3A-4861-8D89-0AABC859E52A}" srcOrd="2" destOrd="0" presId="urn:microsoft.com/office/officeart/2005/8/layout/funnel1"/>
    <dgm:cxn modelId="{14A8B535-C496-45CC-822C-965B1B473691}" type="presParOf" srcId="{165394C6-3388-4401-925F-F44E57194463}" destId="{44D09771-1E37-41F0-BAF3-58435763BA95}" srcOrd="3" destOrd="0" presId="urn:microsoft.com/office/officeart/2005/8/layout/funnel1"/>
    <dgm:cxn modelId="{DC255DA8-9EB9-423F-88D1-19C74D3A8C7E}" type="presParOf" srcId="{165394C6-3388-4401-925F-F44E57194463}" destId="{EA5D06D1-F621-48B0-9FBF-C78417449B8F}" srcOrd="4" destOrd="0" presId="urn:microsoft.com/office/officeart/2005/8/layout/funnel1"/>
    <dgm:cxn modelId="{97192CA9-988C-490A-91FA-F6E42FB5433F}" type="presParOf" srcId="{165394C6-3388-4401-925F-F44E57194463}" destId="{5DAD9811-CAA9-469E-B6EA-137E1AAA2A23}" srcOrd="5" destOrd="0" presId="urn:microsoft.com/office/officeart/2005/8/layout/funnel1"/>
    <dgm:cxn modelId="{6092FA5A-A205-40D0-89DE-3D6AE1A4327F}" type="presParOf" srcId="{165394C6-3388-4401-925F-F44E57194463}" destId="{F9987618-E010-4B2E-BED9-42DECE7CEF8B}"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B1B54A-5070-4B1F-9275-81E69A9D2E6E}">
      <dsp:nvSpPr>
        <dsp:cNvPr id="0" name=""/>
        <dsp:cNvSpPr/>
      </dsp:nvSpPr>
      <dsp:spPr>
        <a:xfrm>
          <a:off x="406943" y="156287"/>
          <a:ext cx="1594398" cy="553713"/>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E86D99-932E-4D4D-AE08-2A5A1C3F7021}">
      <dsp:nvSpPr>
        <dsp:cNvPr id="0" name=""/>
        <dsp:cNvSpPr/>
      </dsp:nvSpPr>
      <dsp:spPr>
        <a:xfrm>
          <a:off x="1095206" y="1428717"/>
          <a:ext cx="308991" cy="197754"/>
        </a:xfrm>
        <a:prstGeom prst="down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78D0D2-FF3A-4861-8D89-0AABC859E52A}">
      <dsp:nvSpPr>
        <dsp:cNvPr id="0" name=""/>
        <dsp:cNvSpPr/>
      </dsp:nvSpPr>
      <dsp:spPr>
        <a:xfrm>
          <a:off x="494387" y="1693632"/>
          <a:ext cx="1483161" cy="370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endParaRPr lang="de-DE" sz="900" kern="1200" dirty="0">
            <a:solidFill>
              <a:schemeClr val="accent1">
                <a:lumMod val="50000"/>
              </a:schemeClr>
            </a:solidFill>
          </a:endParaRPr>
        </a:p>
      </dsp:txBody>
      <dsp:txXfrm>
        <a:off x="494387" y="1693632"/>
        <a:ext cx="1483161" cy="370790"/>
      </dsp:txXfrm>
    </dsp:sp>
    <dsp:sp modelId="{44D09771-1E37-41F0-BAF3-58435763BA95}">
      <dsp:nvSpPr>
        <dsp:cNvPr id="0" name=""/>
        <dsp:cNvSpPr/>
      </dsp:nvSpPr>
      <dsp:spPr>
        <a:xfrm>
          <a:off x="907417" y="725353"/>
          <a:ext cx="684569" cy="6681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de-DE" sz="700" kern="1200" dirty="0" smtClean="0"/>
            <a:t>Darstellung Finanzierung</a:t>
          </a:r>
          <a:endParaRPr lang="de-DE" sz="700" kern="1200" dirty="0"/>
        </a:p>
      </dsp:txBody>
      <dsp:txXfrm>
        <a:off x="1007670" y="823197"/>
        <a:ext cx="484063" cy="472435"/>
      </dsp:txXfrm>
    </dsp:sp>
    <dsp:sp modelId="{EA5D06D1-F621-48B0-9FBF-C78417449B8F}">
      <dsp:nvSpPr>
        <dsp:cNvPr id="0" name=""/>
        <dsp:cNvSpPr/>
      </dsp:nvSpPr>
      <dsp:spPr>
        <a:xfrm>
          <a:off x="490464" y="155209"/>
          <a:ext cx="725160" cy="6976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de-DE" sz="700" kern="1200" dirty="0" smtClean="0"/>
            <a:t>Kostenplan</a:t>
          </a:r>
          <a:endParaRPr lang="de-DE" sz="700" kern="1200" dirty="0"/>
        </a:p>
      </dsp:txBody>
      <dsp:txXfrm>
        <a:off x="596661" y="257384"/>
        <a:ext cx="512766" cy="493345"/>
      </dsp:txXfrm>
    </dsp:sp>
    <dsp:sp modelId="{5DAD9811-CAA9-469E-B6EA-137E1AAA2A23}">
      <dsp:nvSpPr>
        <dsp:cNvPr id="0" name=""/>
        <dsp:cNvSpPr/>
      </dsp:nvSpPr>
      <dsp:spPr>
        <a:xfrm>
          <a:off x="1239227" y="144014"/>
          <a:ext cx="648067" cy="5371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de-DE" sz="700" kern="1200" dirty="0" smtClean="0"/>
            <a:t>Darstellung Vorhaben</a:t>
          </a:r>
          <a:endParaRPr lang="de-DE" sz="700" kern="1200" dirty="0"/>
        </a:p>
      </dsp:txBody>
      <dsp:txXfrm>
        <a:off x="1334134" y="222682"/>
        <a:ext cx="458253" cy="379844"/>
      </dsp:txXfrm>
    </dsp:sp>
    <dsp:sp modelId="{F9987618-E010-4B2E-BED9-42DECE7CEF8B}">
      <dsp:nvSpPr>
        <dsp:cNvPr id="0" name=""/>
        <dsp:cNvSpPr/>
      </dsp:nvSpPr>
      <dsp:spPr>
        <a:xfrm>
          <a:off x="375133" y="55875"/>
          <a:ext cx="1730355" cy="1384284"/>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4"/>
            <a:ext cx="2946400" cy="49641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4"/>
            <a:ext cx="2946400" cy="496412"/>
          </a:xfrm>
          <a:prstGeom prst="rect">
            <a:avLst/>
          </a:prstGeom>
        </p:spPr>
        <p:txBody>
          <a:bodyPr vert="horz" lIns="91440" tIns="45720" rIns="91440" bIns="45720" rtlCol="0"/>
          <a:lstStyle>
            <a:lvl1pPr algn="r">
              <a:defRPr sz="1200"/>
            </a:lvl1pPr>
          </a:lstStyle>
          <a:p>
            <a:fld id="{16CB2A12-796A-444C-A415-85D403CC78BB}" type="datetimeFigureOut">
              <a:rPr lang="de-DE" smtClean="0"/>
              <a:t>30.09.2019</a:t>
            </a:fld>
            <a:endParaRPr lang="de-DE"/>
          </a:p>
        </p:txBody>
      </p:sp>
      <p:sp>
        <p:nvSpPr>
          <p:cNvPr id="4" name="Folienbildplatzhalt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4" y="4715113"/>
            <a:ext cx="5438775" cy="4467706"/>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3" y="9428630"/>
            <a:ext cx="2946400" cy="496411"/>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28630"/>
            <a:ext cx="2946400" cy="496411"/>
          </a:xfrm>
          <a:prstGeom prst="rect">
            <a:avLst/>
          </a:prstGeom>
        </p:spPr>
        <p:txBody>
          <a:bodyPr vert="horz" lIns="91440" tIns="45720" rIns="91440" bIns="45720" rtlCol="0" anchor="b"/>
          <a:lstStyle>
            <a:lvl1pPr algn="r">
              <a:defRPr sz="1200"/>
            </a:lvl1pPr>
          </a:lstStyle>
          <a:p>
            <a:fld id="{26016EBA-68C8-4958-B151-7FD090DE7226}" type="slidenum">
              <a:rPr lang="de-DE" smtClean="0"/>
              <a:t>‹Nr.›</a:t>
            </a:fld>
            <a:endParaRPr lang="de-DE"/>
          </a:p>
        </p:txBody>
      </p:sp>
    </p:spTree>
    <p:extLst>
      <p:ext uri="{BB962C8B-B14F-4D97-AF65-F5344CB8AC3E}">
        <p14:creationId xmlns:p14="http://schemas.microsoft.com/office/powerpoint/2010/main" val="3278288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6016EBA-68C8-4958-B151-7FD090DE7226}" type="slidenum">
              <a:rPr lang="de-DE" smtClean="0"/>
              <a:t>3</a:t>
            </a:fld>
            <a:endParaRPr lang="de-DE"/>
          </a:p>
        </p:txBody>
      </p:sp>
    </p:spTree>
    <p:extLst>
      <p:ext uri="{BB962C8B-B14F-4D97-AF65-F5344CB8AC3E}">
        <p14:creationId xmlns:p14="http://schemas.microsoft.com/office/powerpoint/2010/main" val="395325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6016EBA-68C8-4958-B151-7FD090DE7226}" type="slidenum">
              <a:rPr lang="de-DE" smtClean="0"/>
              <a:t>7</a:t>
            </a:fld>
            <a:endParaRPr lang="de-DE"/>
          </a:p>
        </p:txBody>
      </p:sp>
    </p:spTree>
    <p:extLst>
      <p:ext uri="{BB962C8B-B14F-4D97-AF65-F5344CB8AC3E}">
        <p14:creationId xmlns:p14="http://schemas.microsoft.com/office/powerpoint/2010/main" val="2804116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6016EBA-68C8-4958-B151-7FD090DE7226}" type="slidenum">
              <a:rPr lang="de-DE" smtClean="0"/>
              <a:t>8</a:t>
            </a:fld>
            <a:endParaRPr lang="de-DE"/>
          </a:p>
        </p:txBody>
      </p:sp>
    </p:spTree>
    <p:extLst>
      <p:ext uri="{BB962C8B-B14F-4D97-AF65-F5344CB8AC3E}">
        <p14:creationId xmlns:p14="http://schemas.microsoft.com/office/powerpoint/2010/main" val="3283027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9" name="Foliennummernplatzhalter 8"/>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5" name="Foliennummernplatzhalter 4"/>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4" name="Foliennummernplatzhalter 3"/>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 durch Klicken hinzufügen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elfoli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bwMode="auto">
          <a:xfrm>
            <a:off x="539750" y="3573463"/>
            <a:ext cx="8064500" cy="14700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a:lvl1pPr>
          </a:lstStyle>
          <a:p>
            <a:pPr lvl="0"/>
            <a:r>
              <a:rPr lang="de-DE" altLang="de-DE" noProof="0" smtClean="0"/>
              <a:t>Titelmasterformat durch Klicken bearbeiten</a:t>
            </a:r>
          </a:p>
        </p:txBody>
      </p:sp>
      <p:pic>
        <p:nvPicPr>
          <p:cNvPr id="4103" name="Picture 7" descr="NRW_SK_CMYK"/>
          <p:cNvPicPr>
            <a:picLocks noChangeAspect="1" noChangeArrowheads="1"/>
          </p:cNvPicPr>
          <p:nvPr userDrawn="1"/>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768975" y="404813"/>
            <a:ext cx="2835275" cy="57943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NRW_Guillochen_PowerPoint-Titel"/>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205038"/>
            <a:ext cx="9144000" cy="122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925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bwMode="auto">
          <a:xfrm>
            <a:off x="539750" y="3573463"/>
            <a:ext cx="8064500" cy="14700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a:lvl1pPr>
          </a:lstStyle>
          <a:p>
            <a:pPr lvl="0"/>
            <a:r>
              <a:rPr lang="de-DE" altLang="de-DE" noProof="0" smtClean="0"/>
              <a:t>Titelmasterformat durch Klicken bearbeiten</a:t>
            </a:r>
          </a:p>
        </p:txBody>
      </p:sp>
      <p:pic>
        <p:nvPicPr>
          <p:cNvPr id="4103" name="Picture 7" descr="NRW_SK_CMYK"/>
          <p:cNvPicPr>
            <a:picLocks noChangeAspect="1" noChangeArrowheads="1"/>
          </p:cNvPicPr>
          <p:nvPr userDrawn="1"/>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768975" y="404813"/>
            <a:ext cx="2835275" cy="57943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NRW_Guillochen_PowerPoint-Titel"/>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205038"/>
            <a:ext cx="9144000" cy="122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903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3"/>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5" name="Foliennummernplatzhalter 4"/>
          <p:cNvSpPr>
            <a:spLocks noGrp="1"/>
          </p:cNvSpPr>
          <p:nvPr>
            <p:ph type="sldNum" sz="quarter" idx="11"/>
          </p:nvPr>
        </p:nvSpPr>
        <p:spPr/>
        <p:txBody>
          <a:bodyPr/>
          <a:lstStyle>
            <a:lvl1pPr>
              <a:defRPr/>
            </a:lvl1pPr>
          </a:lstStyle>
          <a:p>
            <a:fld id="{FA1352E9-3FE1-4B79-84AC-232C9361C72C}"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3189128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3"/>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5" name="Foliennummernplatzhalter 4"/>
          <p:cNvSpPr>
            <a:spLocks noGrp="1"/>
          </p:cNvSpPr>
          <p:nvPr>
            <p:ph type="sldNum" sz="quarter" idx="11"/>
          </p:nvPr>
        </p:nvSpPr>
        <p:spPr/>
        <p:txBody>
          <a:bodyPr/>
          <a:lstStyle>
            <a:lvl1pPr>
              <a:defRPr/>
            </a:lvl1pPr>
          </a:lstStyle>
          <a:p>
            <a:fld id="{BF568BA2-D0B5-47FC-8C72-9AADA53401CC}"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899620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539750" y="1268413"/>
            <a:ext cx="3956050" cy="5040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268413"/>
            <a:ext cx="3956050" cy="5040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6" name="Foliennummernplatzhalter 5"/>
          <p:cNvSpPr>
            <a:spLocks noGrp="1"/>
          </p:cNvSpPr>
          <p:nvPr>
            <p:ph type="sldNum" sz="quarter" idx="11"/>
          </p:nvPr>
        </p:nvSpPr>
        <p:spPr/>
        <p:txBody>
          <a:bodyPr/>
          <a:lstStyle>
            <a:lvl1pPr>
              <a:defRPr/>
            </a:lvl1pPr>
          </a:lstStyle>
          <a:p>
            <a:fld id="{2D5506C6-E8CB-4519-9842-6CB0859C52F0}"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3935813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6"/>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8" name="Foliennummernplatzhalter 7"/>
          <p:cNvSpPr>
            <a:spLocks noGrp="1"/>
          </p:cNvSpPr>
          <p:nvPr>
            <p:ph type="sldNum" sz="quarter" idx="11"/>
          </p:nvPr>
        </p:nvSpPr>
        <p:spPr/>
        <p:txBody>
          <a:bodyPr/>
          <a:lstStyle>
            <a:lvl1pPr>
              <a:defRPr/>
            </a:lvl1pPr>
          </a:lstStyle>
          <a:p>
            <a:fld id="{D9D615E8-4446-4E46-AFA5-450F9F023F76}"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7417468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Fußzeilenplatzhalter 2"/>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4" name="Foliennummernplatzhalter 3"/>
          <p:cNvSpPr>
            <a:spLocks noGrp="1"/>
          </p:cNvSpPr>
          <p:nvPr>
            <p:ph type="sldNum" sz="quarter" idx="11"/>
          </p:nvPr>
        </p:nvSpPr>
        <p:spPr/>
        <p:txBody>
          <a:bodyPr/>
          <a:lstStyle>
            <a:lvl1pPr>
              <a:defRPr/>
            </a:lvl1pPr>
          </a:lstStyle>
          <a:p>
            <a:fld id="{95D2C6FE-526F-42B9-AF4B-0EB19967BB12}"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14117772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3" name="Foliennummernplatzhalter 2"/>
          <p:cNvSpPr>
            <a:spLocks noGrp="1"/>
          </p:cNvSpPr>
          <p:nvPr>
            <p:ph type="sldNum" sz="quarter" idx="11"/>
          </p:nvPr>
        </p:nvSpPr>
        <p:spPr/>
        <p:txBody>
          <a:bodyPr/>
          <a:lstStyle>
            <a:lvl1pPr>
              <a:defRPr/>
            </a:lvl1pPr>
          </a:lstStyle>
          <a:p>
            <a:fld id="{7220DBCE-F874-49C6-BBB1-B5235025D135}"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28660223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6" name="Foliennummernplatzhalter 5"/>
          <p:cNvSpPr>
            <a:spLocks noGrp="1"/>
          </p:cNvSpPr>
          <p:nvPr>
            <p:ph type="sldNum" sz="quarter" idx="11"/>
          </p:nvPr>
        </p:nvSpPr>
        <p:spPr/>
        <p:txBody>
          <a:bodyPr/>
          <a:lstStyle>
            <a:lvl1pPr>
              <a:defRPr/>
            </a:lvl1pPr>
          </a:lstStyle>
          <a:p>
            <a:fld id="{5BEAC6E3-5C1D-4733-8F32-ED6E9ADB7953}"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2692104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6" name="Foliennummernplatzhalter 5"/>
          <p:cNvSpPr>
            <a:spLocks noGrp="1"/>
          </p:cNvSpPr>
          <p:nvPr>
            <p:ph type="sldNum" sz="quarter" idx="11"/>
          </p:nvPr>
        </p:nvSpPr>
        <p:spPr/>
        <p:txBody>
          <a:bodyPr/>
          <a:lstStyle>
            <a:lvl1pPr>
              <a:defRPr/>
            </a:lvl1pPr>
          </a:lstStyle>
          <a:p>
            <a:fld id="{1633870F-7AED-48FE-81A3-86A72E01E3BB}"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2228395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3"/>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5" name="Foliennummernplatzhalter 4"/>
          <p:cNvSpPr>
            <a:spLocks noGrp="1"/>
          </p:cNvSpPr>
          <p:nvPr>
            <p:ph type="sldNum" sz="quarter" idx="11"/>
          </p:nvPr>
        </p:nvSpPr>
        <p:spPr/>
        <p:txBody>
          <a:bodyPr/>
          <a:lstStyle>
            <a:lvl1pPr>
              <a:defRPr/>
            </a:lvl1pPr>
          </a:lstStyle>
          <a:p>
            <a:fld id="{2A953604-BF32-485D-B4A1-1A5910DC57E6}"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24931906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6034087"/>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6034087"/>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3"/>
          <p:cNvSpPr>
            <a:spLocks noGrp="1"/>
          </p:cNvSpPr>
          <p:nvPr>
            <p:ph type="ftr" sz="quarter" idx="10"/>
          </p:nvPr>
        </p:nvSpPr>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5" name="Foliennummernplatzhalter 4"/>
          <p:cNvSpPr>
            <a:spLocks noGrp="1"/>
          </p:cNvSpPr>
          <p:nvPr>
            <p:ph type="sldNum" sz="quarter" idx="11"/>
          </p:nvPr>
        </p:nvSpPr>
        <p:spPr/>
        <p:txBody>
          <a:bodyPr/>
          <a:lstStyle>
            <a:lvl1pPr>
              <a:defRPr/>
            </a:lvl1pPr>
          </a:lstStyle>
          <a:p>
            <a:fld id="{45CCC612-2390-445A-88DA-04845A429998}"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41527248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Diagrammplatzhalter 2"/>
          <p:cNvSpPr>
            <a:spLocks noGrp="1"/>
          </p:cNvSpPr>
          <p:nvPr>
            <p:ph type="chart" idx="1"/>
          </p:nvPr>
        </p:nvSpPr>
        <p:spPr>
          <a:xfrm>
            <a:off x="539750" y="1268413"/>
            <a:ext cx="8064500" cy="5040312"/>
          </a:xfrm>
        </p:spPr>
        <p:txBody>
          <a:bodyPr/>
          <a:lstStyle/>
          <a:p>
            <a:r>
              <a:rPr lang="de-DE" smtClean="0"/>
              <a:t>Diagramm durch Klicken auf Symbol hinzufügen</a:t>
            </a:r>
            <a:endParaRPr lang="de-DE"/>
          </a:p>
        </p:txBody>
      </p:sp>
      <p:sp>
        <p:nvSpPr>
          <p:cNvPr id="4" name="Fußzeilenplatzhalter 3"/>
          <p:cNvSpPr>
            <a:spLocks noGrp="1"/>
          </p:cNvSpPr>
          <p:nvPr>
            <p:ph type="ftr" sz="quarter" idx="10"/>
          </p:nvPr>
        </p:nvSpPr>
        <p:spPr>
          <a:xfrm>
            <a:off x="900113" y="6453188"/>
            <a:ext cx="2087562" cy="341312"/>
          </a:xfrm>
        </p:spPr>
        <p:txBody>
          <a:bodyPr/>
          <a:lstStyle>
            <a:lvl1pPr>
              <a:defRPr/>
            </a:lvl1p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a:solidFill>
                <a:srgbClr val="000000"/>
              </a:solidFill>
            </a:endParaRPr>
          </a:p>
        </p:txBody>
      </p:sp>
      <p:sp>
        <p:nvSpPr>
          <p:cNvPr id="5" name="Foliennummernplatzhalter 4"/>
          <p:cNvSpPr>
            <a:spLocks noGrp="1"/>
          </p:cNvSpPr>
          <p:nvPr>
            <p:ph type="sldNum" sz="quarter" idx="11"/>
          </p:nvPr>
        </p:nvSpPr>
        <p:spPr>
          <a:xfrm>
            <a:off x="539750" y="6453188"/>
            <a:ext cx="288925" cy="341312"/>
          </a:xfrm>
        </p:spPr>
        <p:txBody>
          <a:bodyPr/>
          <a:lstStyle>
            <a:lvl1pPr>
              <a:defRPr/>
            </a:lvl1pPr>
          </a:lstStyle>
          <a:p>
            <a:fld id="{7FF009EC-782C-47E9-B437-9CC7F5D4CAEB}" type="slidenum">
              <a:rPr lang="de-DE" altLang="de-DE">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1115176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41311445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12675670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2575704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7" name="Foliennummernplatzhalter 6"/>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36148165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9" name="Foliennummernplatzhalter 8"/>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4061294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5" name="Foliennummernplatzhalter 4"/>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3477303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4" name="Foliennummernplatzhalter 3"/>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11207050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7" name="Foliennummernplatzhalter 6"/>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42619155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7" name="Foliennummernplatzhalter 6"/>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1533434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11095159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12"/>
          </p:nvPr>
        </p:nvSpPr>
        <p:spPr/>
        <p:txBody>
          <a:bodyPr/>
          <a:lstStyle/>
          <a:p>
            <a:fld id="{2BE27506-89E3-4AD9-B22A-7B398258A6ED}" type="slidenum">
              <a:rPr lang="de-DE" smtClean="0"/>
              <a:t>‹Nr.›</a:t>
            </a:fld>
            <a:endParaRPr lang="de-DE"/>
          </a:p>
        </p:txBody>
      </p:sp>
    </p:spTree>
    <p:extLst>
      <p:ext uri="{BB962C8B-B14F-4D97-AF65-F5344CB8AC3E}">
        <p14:creationId xmlns:p14="http://schemas.microsoft.com/office/powerpoint/2010/main" val="1544319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6AE60A-B69C-4790-82F7-3882EDF23186}" type="slidenum">
              <a:rPr lang="de-DE" smtClean="0"/>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2"/>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027" name="Rectangle 3"/>
          <p:cNvSpPr>
            <a:spLocks noGrp="1" noChangeArrowheads="1"/>
          </p:cNvSpPr>
          <p:nvPr>
            <p:ph type="body" idx="1"/>
          </p:nvPr>
        </p:nvSpPr>
        <p:spPr bwMode="auto">
          <a:xfrm>
            <a:off x="539750" y="1268413"/>
            <a:ext cx="8064500" cy="5040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p:txBody>
      </p:sp>
      <p:sp>
        <p:nvSpPr>
          <p:cNvPr id="1031" name="Rectangle 7"/>
          <p:cNvSpPr>
            <a:spLocks noGrp="1" noChangeArrowheads="1"/>
          </p:cNvSpPr>
          <p:nvPr>
            <p:ph type="ftr" sz="quarter" idx="3"/>
          </p:nvPr>
        </p:nvSpPr>
        <p:spPr bwMode="auto">
          <a:xfrm>
            <a:off x="900113" y="6453188"/>
            <a:ext cx="2087562"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a:lvl1pPr>
          </a:lstStyle>
          <a:p>
            <a:pPr fontAlgn="base">
              <a:spcBef>
                <a:spcPct val="0"/>
              </a:spcBef>
              <a:spcAft>
                <a:spcPct val="0"/>
              </a:spcAft>
            </a:pPr>
            <a:r>
              <a:rPr lang="de-DE" altLang="de-DE" smtClean="0">
                <a:solidFill>
                  <a:srgbClr val="000000"/>
                </a:solidFill>
                <a:latin typeface="Arial" pitchFamily="34" charset="0"/>
              </a:rPr>
              <a:t>Sportstättenförderprogramm „Moderne Sportstätte 2022“  des Landes Nordrhein-Westfalen                                  Bergisch-Gladbach, den 26. September 2019  Referat III 2, MR Detlef Berthold</a:t>
            </a:r>
            <a:endParaRPr lang="de-DE" altLang="de-DE" b="0" smtClean="0">
              <a:solidFill>
                <a:srgbClr val="000000"/>
              </a:solidFill>
              <a:latin typeface="Arial" pitchFamily="34" charset="0"/>
            </a:endParaRPr>
          </a:p>
        </p:txBody>
      </p:sp>
      <p:sp>
        <p:nvSpPr>
          <p:cNvPr id="1032" name="Rectangle 8"/>
          <p:cNvSpPr>
            <a:spLocks noGrp="1" noChangeArrowheads="1"/>
          </p:cNvSpPr>
          <p:nvPr>
            <p:ph type="sldNum" sz="quarter" idx="4"/>
          </p:nvPr>
        </p:nvSpPr>
        <p:spPr bwMode="auto">
          <a:xfrm>
            <a:off x="539750" y="6453188"/>
            <a:ext cx="28892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a:lvl1pPr>
          </a:lstStyle>
          <a:p>
            <a:pPr fontAlgn="base">
              <a:spcBef>
                <a:spcPct val="0"/>
              </a:spcBef>
              <a:spcAft>
                <a:spcPct val="0"/>
              </a:spcAft>
            </a:pPr>
            <a:fld id="{4F886344-EDEB-4336-8DA2-CB2553E47AFB}" type="slidenum">
              <a:rPr lang="de-DE" altLang="de-DE" smtClean="0">
                <a:solidFill>
                  <a:srgbClr val="000000"/>
                </a:solidFill>
                <a:latin typeface="Arial" pitchFamily="34" charset="0"/>
              </a:rPr>
              <a:pPr fontAlgn="base">
                <a:spcBef>
                  <a:spcPct val="0"/>
                </a:spcBef>
                <a:spcAft>
                  <a:spcPct val="0"/>
                </a:spcAft>
              </a:pPr>
              <a:t>‹Nr.›</a:t>
            </a:fld>
            <a:endParaRPr lang="de-DE" altLang="de-DE" smtClean="0">
              <a:solidFill>
                <a:srgbClr val="000000"/>
              </a:solidFill>
              <a:latin typeface="Arial" pitchFamily="34" charset="0"/>
            </a:endParaRPr>
          </a:p>
        </p:txBody>
      </p:sp>
      <p:pic>
        <p:nvPicPr>
          <p:cNvPr id="1033" name="Picture 9" descr="NRW_SK_CMYK"/>
          <p:cNvPicPr>
            <a:picLocks noChangeAspect="1" noChangeArrowheads="1"/>
          </p:cNvPicPr>
          <p:nvPr/>
        </p:nvPicPr>
        <p:blipFill>
          <a:blip r:embed="rId1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768975" y="404813"/>
            <a:ext cx="2835275" cy="57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92270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dt="0"/>
  <p:txStyles>
    <p:title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p:titleStyle>
    <p:bodyStyle>
      <a:lvl1pPr marL="342900" indent="-342900" algn="l" rtl="0" eaLnBrk="1" fontAlgn="base" hangingPunct="1">
        <a:spcBef>
          <a:spcPct val="20000"/>
        </a:spcBef>
        <a:spcAft>
          <a:spcPct val="0"/>
        </a:spcAft>
        <a:defRPr sz="1600" b="1">
          <a:solidFill>
            <a:schemeClr val="tx2"/>
          </a:solidFill>
          <a:latin typeface="+mn-lt"/>
          <a:ea typeface="+mn-ea"/>
          <a:cs typeface="+mn-cs"/>
        </a:defRPr>
      </a:lvl1pPr>
      <a:lvl2pPr marL="742950" indent="-285750" algn="l" rtl="0" eaLnBrk="1" fontAlgn="base" hangingPunct="1">
        <a:spcBef>
          <a:spcPct val="20000"/>
        </a:spcBef>
        <a:spcAft>
          <a:spcPct val="0"/>
        </a:spcAft>
        <a:defRPr sz="1600">
          <a:solidFill>
            <a:schemeClr val="tx2"/>
          </a:solidFill>
          <a:latin typeface="+mn-lt"/>
        </a:defRPr>
      </a:lvl2pPr>
      <a:lvl3pPr marL="1143000" indent="-228600" algn="l" rtl="0" eaLnBrk="1" fontAlgn="base" hangingPunct="1">
        <a:spcBef>
          <a:spcPct val="20000"/>
        </a:spcBef>
        <a:spcAft>
          <a:spcPct val="0"/>
        </a:spcAft>
        <a:defRPr sz="1600">
          <a:solidFill>
            <a:schemeClr val="tx2"/>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pitchFamily="34" charset="0"/>
        </a:defRPr>
      </a:lvl4pPr>
      <a:lvl5pPr marL="2057400" indent="-228600" algn="l" rtl="0" eaLnBrk="1" fontAlgn="base" hangingPunct="1">
        <a:spcBef>
          <a:spcPct val="20000"/>
        </a:spcBef>
        <a:spcAft>
          <a:spcPct val="0"/>
        </a:spcAft>
        <a:buChar char="»"/>
        <a:defRPr sz="2000">
          <a:solidFill>
            <a:schemeClr val="tx1"/>
          </a:solidFill>
          <a:latin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Arial" pitchFamily="34" charset="0"/>
        </a:defRPr>
      </a:lvl6pPr>
      <a:lvl7pPr marL="2971800" indent="-228600" algn="l" rtl="0" eaLnBrk="1" fontAlgn="base" hangingPunct="1">
        <a:spcBef>
          <a:spcPct val="20000"/>
        </a:spcBef>
        <a:spcAft>
          <a:spcPct val="0"/>
        </a:spcAft>
        <a:buChar char="»"/>
        <a:defRPr sz="2000">
          <a:solidFill>
            <a:schemeClr val="tx1"/>
          </a:solidFill>
          <a:latin typeface="Arial" pitchFamily="34" charset="0"/>
        </a:defRPr>
      </a:lvl7pPr>
      <a:lvl8pPr marL="3429000" indent="-228600" algn="l" rtl="0" eaLnBrk="1" fontAlgn="base" hangingPunct="1">
        <a:spcBef>
          <a:spcPct val="20000"/>
        </a:spcBef>
        <a:spcAft>
          <a:spcPct val="0"/>
        </a:spcAft>
        <a:buChar char="»"/>
        <a:defRPr sz="2000">
          <a:solidFill>
            <a:schemeClr val="tx1"/>
          </a:solidFill>
          <a:latin typeface="Arial" pitchFamily="34" charset="0"/>
        </a:defRPr>
      </a:lvl8pPr>
      <a:lvl9pPr marL="3886200" indent="-228600" algn="l" rtl="0" eaLnBrk="1" fontAlgn="base" hangingPunct="1">
        <a:spcBef>
          <a:spcPct val="20000"/>
        </a:spcBef>
        <a:spcAft>
          <a:spcPct val="0"/>
        </a:spcAft>
        <a:buChar char="»"/>
        <a:defRPr sz="2000">
          <a:solidFill>
            <a:schemeClr val="tx1"/>
          </a:solidFill>
          <a:latin typeface="Arial" pitchFamily="34"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Sportstättenförderprogramm „Moderne Sportstätte 2022“  des Landes Nordrhein-Westfalen                                  Bergisch-Gladbach, den 26. September 2019  Referat III 2, MR Detlef Berthold</a:t>
            </a: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E27506-89E3-4AD9-B22A-7B398258A6ED}" type="slidenum">
              <a:rPr lang="de-DE" smtClean="0"/>
              <a:t>‹Nr.›</a:t>
            </a:fld>
            <a:endParaRPr lang="de-DE"/>
          </a:p>
        </p:txBody>
      </p:sp>
    </p:spTree>
    <p:extLst>
      <p:ext uri="{BB962C8B-B14F-4D97-AF65-F5344CB8AC3E}">
        <p14:creationId xmlns:p14="http://schemas.microsoft.com/office/powerpoint/2010/main" val="87017896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ChangeArrowheads="1"/>
          </p:cNvSpPr>
          <p:nvPr/>
        </p:nvSpPr>
        <p:spPr bwMode="auto">
          <a:xfrm>
            <a:off x="539750" y="3573463"/>
            <a:ext cx="8064500" cy="237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b="1">
                <a:solidFill>
                  <a:schemeClr val="tx1"/>
                </a:solidFill>
                <a:latin typeface="Arial-BoldMT" charset="0"/>
              </a:defRPr>
            </a:lvl1pPr>
            <a:lvl2pPr>
              <a:defRPr sz="2000" b="1">
                <a:solidFill>
                  <a:schemeClr val="tx1"/>
                </a:solidFill>
                <a:latin typeface="Arial-BoldMT" charset="0"/>
              </a:defRPr>
            </a:lvl2pPr>
            <a:lvl3pPr>
              <a:defRPr sz="2000" b="1">
                <a:solidFill>
                  <a:schemeClr val="tx1"/>
                </a:solidFill>
                <a:latin typeface="Arial-BoldMT" charset="0"/>
              </a:defRPr>
            </a:lvl3pPr>
            <a:lvl4pPr>
              <a:defRPr sz="2000" b="1">
                <a:solidFill>
                  <a:schemeClr val="tx1"/>
                </a:solidFill>
                <a:latin typeface="Arial-BoldMT" charset="0"/>
              </a:defRPr>
            </a:lvl4pPr>
            <a:lvl5pPr>
              <a:defRPr sz="2000" b="1">
                <a:solidFill>
                  <a:schemeClr val="tx1"/>
                </a:solidFill>
                <a:latin typeface="Arial-BoldMT" charset="0"/>
              </a:defRPr>
            </a:lvl5pPr>
            <a:lvl6pPr marL="457200" fontAlgn="base">
              <a:spcBef>
                <a:spcPct val="0"/>
              </a:spcBef>
              <a:spcAft>
                <a:spcPct val="0"/>
              </a:spcAft>
              <a:defRPr sz="2000" b="1">
                <a:solidFill>
                  <a:schemeClr val="tx1"/>
                </a:solidFill>
                <a:latin typeface="Arial-BoldMT" charset="0"/>
              </a:defRPr>
            </a:lvl6pPr>
            <a:lvl7pPr marL="914400" fontAlgn="base">
              <a:spcBef>
                <a:spcPct val="0"/>
              </a:spcBef>
              <a:spcAft>
                <a:spcPct val="0"/>
              </a:spcAft>
              <a:defRPr sz="2000" b="1">
                <a:solidFill>
                  <a:schemeClr val="tx1"/>
                </a:solidFill>
                <a:latin typeface="Arial-BoldMT" charset="0"/>
              </a:defRPr>
            </a:lvl7pPr>
            <a:lvl8pPr marL="1371600" fontAlgn="base">
              <a:spcBef>
                <a:spcPct val="0"/>
              </a:spcBef>
              <a:spcAft>
                <a:spcPct val="0"/>
              </a:spcAft>
              <a:defRPr sz="2000" b="1">
                <a:solidFill>
                  <a:schemeClr val="tx1"/>
                </a:solidFill>
                <a:latin typeface="Arial-BoldMT" charset="0"/>
              </a:defRPr>
            </a:lvl8pPr>
            <a:lvl9pPr marL="1828800" fontAlgn="base">
              <a:spcBef>
                <a:spcPct val="0"/>
              </a:spcBef>
              <a:spcAft>
                <a:spcPct val="0"/>
              </a:spcAft>
              <a:defRPr sz="2000" b="1">
                <a:solidFill>
                  <a:schemeClr val="tx1"/>
                </a:solidFill>
                <a:latin typeface="Arial-BoldMT" charset="0"/>
              </a:defRPr>
            </a:lvl9pPr>
          </a:lstStyle>
          <a:p>
            <a:r>
              <a:rPr lang="de-DE" altLang="de-DE" sz="2400" dirty="0" smtClean="0">
                <a:latin typeface="Arial" pitchFamily="34" charset="0"/>
              </a:rPr>
              <a:t>Sportstättenförderprogramm </a:t>
            </a:r>
          </a:p>
          <a:p>
            <a:r>
              <a:rPr lang="de-DE" altLang="de-DE" sz="3200" dirty="0" smtClean="0">
                <a:latin typeface="Arial" pitchFamily="34" charset="0"/>
              </a:rPr>
              <a:t>„Moderne Sportstätte 2022“</a:t>
            </a:r>
            <a:r>
              <a:rPr lang="de-DE" altLang="de-DE" sz="3200" dirty="0">
                <a:latin typeface="Arial" pitchFamily="34" charset="0"/>
              </a:rPr>
              <a:t/>
            </a:r>
            <a:br>
              <a:rPr lang="de-DE" altLang="de-DE" sz="3200" dirty="0">
                <a:latin typeface="Arial" pitchFamily="34" charset="0"/>
              </a:rPr>
            </a:br>
            <a:r>
              <a:rPr lang="de-DE" altLang="de-DE" sz="3200" b="0" dirty="0" smtClean="0">
                <a:latin typeface="Arial" pitchFamily="34" charset="0"/>
              </a:rPr>
              <a:t>des Landes Nordrhein-Westfalen</a:t>
            </a:r>
          </a:p>
          <a:p>
            <a:r>
              <a:rPr lang="de-DE" altLang="de-DE" sz="1200" b="0" dirty="0">
                <a:solidFill>
                  <a:srgbClr val="FF0000"/>
                </a:solidFill>
                <a:latin typeface="Arial" pitchFamily="34" charset="0"/>
              </a:rPr>
              <a:t/>
            </a:r>
            <a:br>
              <a:rPr lang="de-DE" altLang="de-DE" sz="1200" b="0" dirty="0">
                <a:solidFill>
                  <a:srgbClr val="FF0000"/>
                </a:solidFill>
                <a:latin typeface="Arial" pitchFamily="34" charset="0"/>
              </a:rPr>
            </a:br>
            <a:r>
              <a:rPr lang="de-DE" altLang="de-DE" sz="1200" b="0" dirty="0">
                <a:solidFill>
                  <a:srgbClr val="FF0000"/>
                </a:solidFill>
              </a:rPr>
              <a:t/>
            </a:r>
            <a:br>
              <a:rPr lang="de-DE" altLang="de-DE" sz="1200" b="0" dirty="0">
                <a:solidFill>
                  <a:srgbClr val="FF0000"/>
                </a:solidFill>
              </a:rPr>
            </a:br>
            <a:r>
              <a:rPr lang="de-DE" altLang="de-DE" sz="1600" b="0" dirty="0" smtClean="0">
                <a:latin typeface="Arial" pitchFamily="34" charset="0"/>
              </a:rPr>
              <a:t>Bergisch-Gladbach, den 26. September 2019</a:t>
            </a:r>
          </a:p>
          <a:p>
            <a:endParaRPr lang="de-DE" altLang="de-DE" sz="1600" b="0" dirty="0">
              <a:latin typeface="Arial" pitchFamily="34" charset="0"/>
            </a:endParaRPr>
          </a:p>
          <a:p>
            <a:endParaRPr lang="de-DE" altLang="de-DE" sz="1600" b="0" dirty="0">
              <a:latin typeface="Arial" pitchFamily="34" charset="0"/>
            </a:endParaRPr>
          </a:p>
          <a:p>
            <a:endParaRPr lang="de-DE" altLang="de-DE" sz="1200" b="0" dirty="0">
              <a:latin typeface="Arial" pitchFamily="34" charset="0"/>
            </a:endParaRPr>
          </a:p>
        </p:txBody>
      </p:sp>
      <p:pic>
        <p:nvPicPr>
          <p:cNvPr id="8197" name="Picture 5" descr="NRW_Guillochen_PowerPoint-Tit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5038"/>
            <a:ext cx="9144000" cy="122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414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2</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467544" y="1268412"/>
            <a:ext cx="8064500" cy="48966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2500"/>
              </a:lnSpc>
              <a:spcAft>
                <a:spcPts val="0"/>
              </a:spcAft>
            </a:pPr>
            <a:r>
              <a:rPr lang="de-DE" altLang="de-DE" sz="1600" dirty="0" smtClean="0">
                <a:solidFill>
                  <a:schemeClr val="tx2"/>
                </a:solidFill>
              </a:rPr>
              <a:t/>
            </a:r>
            <a:br>
              <a:rPr lang="de-DE" altLang="de-DE" sz="1600" dirty="0" smtClean="0">
                <a:solidFill>
                  <a:schemeClr val="tx2"/>
                </a:solidFill>
              </a:rPr>
            </a:br>
            <a:r>
              <a:rPr lang="de-DE" altLang="de-DE" sz="1600" b="0" dirty="0" smtClean="0"/>
              <a:t>I.</a:t>
            </a:r>
            <a:r>
              <a:rPr lang="de-DE" altLang="de-DE" sz="1600" dirty="0" smtClean="0"/>
              <a:t>	</a:t>
            </a:r>
            <a:r>
              <a:rPr lang="de-DE" altLang="de-DE" sz="1600" b="0" dirty="0" smtClean="0"/>
              <a:t>Förderziele</a:t>
            </a:r>
            <a:br>
              <a:rPr lang="de-DE" altLang="de-DE" sz="1600" b="0" dirty="0" smtClean="0"/>
            </a:br>
            <a:r>
              <a:rPr lang="de-DE" altLang="de-DE" sz="1600" b="0" dirty="0" smtClean="0"/>
              <a:t>II.	Zuwendungsrechtlicher Rahmen</a:t>
            </a:r>
            <a:br>
              <a:rPr lang="de-DE" altLang="de-DE" sz="1600" b="0" dirty="0" smtClean="0"/>
            </a:br>
            <a:r>
              <a:rPr lang="de-DE" altLang="de-DE" sz="1600" b="0" dirty="0" smtClean="0"/>
              <a:t>III.	Laufzeit und Finanzvolumen</a:t>
            </a:r>
            <a:r>
              <a:rPr lang="de-DE" altLang="de-DE" sz="1600" b="0" dirty="0"/>
              <a:t/>
            </a:r>
            <a:br>
              <a:rPr lang="de-DE" altLang="de-DE" sz="1600" b="0" dirty="0"/>
            </a:br>
            <a:r>
              <a:rPr lang="de-DE" altLang="de-DE" sz="1600" b="0" dirty="0" smtClean="0"/>
              <a:t>IV.	Antragsberechtigte</a:t>
            </a:r>
            <a:r>
              <a:rPr lang="de-DE" altLang="de-DE" sz="1600" b="0" dirty="0"/>
              <a:t/>
            </a:r>
            <a:br>
              <a:rPr lang="de-DE" altLang="de-DE" sz="1600" b="0" dirty="0"/>
            </a:br>
            <a:r>
              <a:rPr lang="de-DE" altLang="de-DE" sz="1600" b="0" dirty="0" smtClean="0"/>
              <a:t>V.	Antragsvoraussetzung</a:t>
            </a:r>
            <a:r>
              <a:rPr lang="de-DE" altLang="de-DE" sz="1600" b="0" dirty="0"/>
              <a:t/>
            </a:r>
            <a:br>
              <a:rPr lang="de-DE" altLang="de-DE" sz="1600" b="0" dirty="0"/>
            </a:br>
            <a:r>
              <a:rPr lang="de-DE" altLang="de-DE" sz="1600" b="0" dirty="0" smtClean="0"/>
              <a:t>VI.	Förderfähige Maßnahmen</a:t>
            </a:r>
            <a:br>
              <a:rPr lang="de-DE" altLang="de-DE" sz="1600" b="0" dirty="0" smtClean="0"/>
            </a:br>
            <a:r>
              <a:rPr lang="de-DE" altLang="de-DE" sz="1600" b="0" dirty="0" smtClean="0"/>
              <a:t>VII.	Förderausschluss</a:t>
            </a:r>
            <a:r>
              <a:rPr lang="de-DE" altLang="de-DE" sz="1600" b="0" dirty="0"/>
              <a:t/>
            </a:r>
            <a:br>
              <a:rPr lang="de-DE" altLang="de-DE" sz="1600" b="0" dirty="0"/>
            </a:br>
            <a:r>
              <a:rPr lang="de-DE" altLang="de-DE" sz="1600" b="0" dirty="0" smtClean="0"/>
              <a:t>VIII.	Art, Umfang und Höhe der Zuwendung</a:t>
            </a:r>
            <a:r>
              <a:rPr lang="de-DE" altLang="de-DE" sz="1600" b="0" dirty="0"/>
              <a:t/>
            </a:r>
            <a:br>
              <a:rPr lang="de-DE" altLang="de-DE" sz="1600" b="0" dirty="0"/>
            </a:br>
            <a:r>
              <a:rPr lang="de-DE" altLang="de-DE" sz="1600" b="0" dirty="0" smtClean="0"/>
              <a:t>IX.</a:t>
            </a:r>
            <a:r>
              <a:rPr lang="de-DE" altLang="de-DE" sz="1600" b="0" dirty="0"/>
              <a:t>	</a:t>
            </a:r>
            <a:r>
              <a:rPr lang="de-DE" altLang="de-DE" sz="1600" b="0" dirty="0" smtClean="0"/>
              <a:t>Verfahrensablauf und Auswahl der Fördermaßnahmen  </a:t>
            </a:r>
            <a:br>
              <a:rPr lang="de-DE" altLang="de-DE" sz="1600" b="0" dirty="0" smtClean="0"/>
            </a:br>
            <a:r>
              <a:rPr lang="de-DE" altLang="de-DE" sz="1600" b="0" dirty="0" smtClean="0"/>
              <a:t>X.</a:t>
            </a:r>
            <a:r>
              <a:rPr lang="de-DE" altLang="de-DE" sz="1600" b="0" dirty="0"/>
              <a:t>	</a:t>
            </a:r>
            <a:r>
              <a:rPr lang="de-DE" altLang="de-DE" sz="1600" b="0" dirty="0" smtClean="0"/>
              <a:t>Schematisches Ablaufdiagramm </a:t>
            </a:r>
            <a:r>
              <a:rPr lang="de-DE" altLang="de-DE" sz="1600" b="0" dirty="0"/>
              <a:t/>
            </a:r>
            <a:br>
              <a:rPr lang="de-DE" altLang="de-DE" sz="1600" b="0" dirty="0"/>
            </a:br>
            <a:r>
              <a:rPr lang="de-DE" altLang="de-DE" sz="1600" b="0" dirty="0" smtClean="0"/>
              <a:t>XI.	Weiteres Verfahren</a:t>
            </a:r>
            <a:br>
              <a:rPr lang="de-DE" altLang="de-DE" sz="1600" b="0" dirty="0" smtClean="0"/>
            </a:br>
            <a:r>
              <a:rPr lang="de-DE" altLang="de-DE" sz="1600" b="0" dirty="0" smtClean="0"/>
              <a:t/>
            </a:r>
            <a:br>
              <a:rPr lang="de-DE" altLang="de-DE" sz="1600" b="0" dirty="0" smtClean="0"/>
            </a:br>
            <a:r>
              <a:rPr lang="de-DE" altLang="de-DE" sz="1600" dirty="0" smtClean="0">
                <a:solidFill>
                  <a:schemeClr val="tx2"/>
                </a:solidFill>
              </a:rPr>
              <a:t/>
            </a:r>
            <a:br>
              <a:rPr lang="de-DE" altLang="de-DE" sz="1600" dirty="0" smtClean="0">
                <a:solidFill>
                  <a:schemeClr val="tx2"/>
                </a:solidFill>
              </a:rPr>
            </a:br>
            <a:r>
              <a:rPr lang="de-DE" altLang="de-DE" sz="1600" dirty="0" smtClean="0">
                <a:solidFill>
                  <a:schemeClr val="tx2"/>
                </a:solidFill>
              </a:rPr>
              <a:t/>
            </a:r>
            <a:br>
              <a:rPr lang="de-DE" altLang="de-DE" sz="1600" dirty="0" smtClean="0">
                <a:solidFill>
                  <a:schemeClr val="tx2"/>
                </a:solidFill>
              </a:rPr>
            </a:br>
            <a:r>
              <a:rPr lang="de-DE" altLang="de-DE" sz="1600" dirty="0" smtClean="0">
                <a:solidFill>
                  <a:schemeClr val="tx2"/>
                </a:solidFill>
              </a:rPr>
              <a:t>	</a:t>
            </a:r>
            <a:r>
              <a:rPr lang="de-DE" altLang="de-DE" sz="1400" dirty="0" smtClean="0">
                <a:solidFill>
                  <a:schemeClr val="tx2"/>
                </a:solidFill>
              </a:rPr>
              <a:t/>
            </a:r>
            <a:br>
              <a:rPr lang="de-DE" altLang="de-DE" sz="1400" dirty="0" smtClean="0">
                <a:solidFill>
                  <a:schemeClr val="tx2"/>
                </a:solidFill>
              </a:rPr>
            </a:br>
            <a:r>
              <a:rPr lang="de-DE" altLang="de-DE" sz="1400" dirty="0">
                <a:solidFill>
                  <a:schemeClr val="tx2"/>
                </a:solidFill>
              </a:rPr>
              <a:t>	</a:t>
            </a:r>
            <a:endParaRPr lang="de-DE" altLang="de-DE" sz="1400" b="0" dirty="0">
              <a:solidFill>
                <a:schemeClr val="tx2"/>
              </a:solidFill>
            </a:endParaRPr>
          </a:p>
        </p:txBody>
      </p:sp>
      <p:sp>
        <p:nvSpPr>
          <p:cNvPr id="6"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40793462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3</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I. Förderziele</a:t>
            </a:r>
            <a:endParaRPr lang="de-DE" altLang="de-DE" sz="1600" b="0" dirty="0"/>
          </a:p>
        </p:txBody>
      </p:sp>
      <p:sp>
        <p:nvSpPr>
          <p:cNvPr id="6" name="Rectangle 2"/>
          <p:cNvSpPr txBox="1">
            <a:spLocks noChangeArrowheads="1"/>
          </p:cNvSpPr>
          <p:nvPr/>
        </p:nvSpPr>
        <p:spPr bwMode="auto">
          <a:xfrm>
            <a:off x="971600" y="1789998"/>
            <a:ext cx="7776666" cy="4491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marL="285750" indent="-285750">
              <a:spcAft>
                <a:spcPts val="1800"/>
              </a:spcAft>
              <a:buFont typeface="Arial" panose="020B0604020202020204" pitchFamily="34" charset="0"/>
              <a:buChar char="•"/>
            </a:pPr>
            <a:endParaRPr lang="de-DE" altLang="de-DE" sz="1600" b="0" kern="0" dirty="0" smtClean="0">
              <a:solidFill>
                <a:schemeClr val="tx2"/>
              </a:solidFill>
            </a:endParaRPr>
          </a:p>
          <a:p>
            <a:pPr marL="285750" indent="-285750">
              <a:spcAft>
                <a:spcPts val="1800"/>
              </a:spcAft>
              <a:buFont typeface="Arial" panose="020B0604020202020204" pitchFamily="34" charset="0"/>
              <a:buChar char="•"/>
            </a:pPr>
            <a:r>
              <a:rPr lang="de-DE" altLang="de-DE" sz="1600" b="0" kern="0" dirty="0" smtClean="0"/>
              <a:t>Abbau des Modernisierungsstaus</a:t>
            </a:r>
          </a:p>
          <a:p>
            <a:pPr marL="285750" indent="-285750">
              <a:spcAft>
                <a:spcPts val="1800"/>
              </a:spcAft>
              <a:buFont typeface="Arial" panose="020B0604020202020204" pitchFamily="34" charset="0"/>
              <a:buChar char="•"/>
            </a:pPr>
            <a:r>
              <a:rPr lang="de-DE" altLang="de-DE" sz="1600" b="0" kern="0" dirty="0" smtClean="0"/>
              <a:t>Energetische Sanierung</a:t>
            </a:r>
          </a:p>
          <a:p>
            <a:pPr marL="285750" indent="-285750">
              <a:spcAft>
                <a:spcPts val="1800"/>
              </a:spcAft>
              <a:buFont typeface="Arial" panose="020B0604020202020204" pitchFamily="34" charset="0"/>
              <a:buChar char="•"/>
            </a:pPr>
            <a:r>
              <a:rPr lang="de-DE" altLang="de-DE" sz="1600" b="0" kern="0" dirty="0" smtClean="0"/>
              <a:t>Barrierefreiheit</a:t>
            </a:r>
          </a:p>
          <a:p>
            <a:pPr marL="285750" indent="-285750">
              <a:spcAft>
                <a:spcPts val="1800"/>
              </a:spcAft>
              <a:buFont typeface="Arial" panose="020B0604020202020204" pitchFamily="34" charset="0"/>
              <a:buChar char="•"/>
            </a:pPr>
            <a:r>
              <a:rPr lang="de-DE" altLang="de-DE" sz="1600" b="0" kern="0" dirty="0" smtClean="0"/>
              <a:t>Digitale Modernisierung </a:t>
            </a:r>
          </a:p>
          <a:p>
            <a:pPr marL="285750" indent="-285750">
              <a:spcAft>
                <a:spcPts val="1800"/>
              </a:spcAft>
              <a:buFont typeface="Arial" panose="020B0604020202020204" pitchFamily="34" charset="0"/>
              <a:buChar char="•"/>
            </a:pPr>
            <a:r>
              <a:rPr lang="de-DE" altLang="de-DE" sz="1600" b="0" kern="0" dirty="0" smtClean="0"/>
              <a:t>Geschlechtergerechtigkeit</a:t>
            </a:r>
          </a:p>
          <a:p>
            <a:pPr marL="285750" indent="-285750">
              <a:spcAft>
                <a:spcPts val="1800"/>
              </a:spcAft>
              <a:buFont typeface="Arial" panose="020B0604020202020204" pitchFamily="34" charset="0"/>
              <a:buChar char="•"/>
            </a:pPr>
            <a:r>
              <a:rPr lang="de-DE" altLang="de-DE" sz="1600" b="0" kern="0" dirty="0" smtClean="0"/>
              <a:t>Unfallvermeidung und -vorbeugung</a:t>
            </a:r>
            <a:br>
              <a:rPr lang="de-DE" altLang="de-DE" sz="1600" b="0" kern="0" dirty="0" smtClean="0"/>
            </a:br>
            <a:r>
              <a:rPr lang="de-DE" altLang="de-DE" sz="1600" kern="0" dirty="0" smtClean="0"/>
              <a:t>	</a:t>
            </a:r>
            <a:endParaRPr lang="de-DE" altLang="de-DE" sz="1600" b="0" kern="0" dirty="0"/>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4097274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4</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II. Zuwendungsrechtlicher Rahmen</a:t>
            </a:r>
            <a:endParaRPr lang="de-DE" altLang="de-DE" sz="1600" b="0" dirty="0"/>
          </a:p>
        </p:txBody>
      </p:sp>
      <p:sp>
        <p:nvSpPr>
          <p:cNvPr id="6" name="Rectangle 2"/>
          <p:cNvSpPr txBox="1">
            <a:spLocks noChangeArrowheads="1"/>
          </p:cNvSpPr>
          <p:nvPr/>
        </p:nvSpPr>
        <p:spPr bwMode="auto">
          <a:xfrm>
            <a:off x="827584" y="1817688"/>
            <a:ext cx="7776666" cy="4491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marL="285750" indent="-285750">
              <a:spcAft>
                <a:spcPts val="1200"/>
              </a:spcAft>
              <a:buFont typeface="Arial" panose="020B0604020202020204" pitchFamily="34" charset="0"/>
              <a:buChar char="•"/>
            </a:pPr>
            <a:r>
              <a:rPr lang="de-DE" altLang="de-DE" sz="1600" b="0" kern="0" dirty="0" smtClean="0"/>
              <a:t>Ziel:</a:t>
            </a:r>
          </a:p>
          <a:p>
            <a:pPr>
              <a:spcAft>
                <a:spcPts val="1200"/>
              </a:spcAft>
            </a:pPr>
            <a:r>
              <a:rPr lang="de-DE" altLang="de-DE" sz="1600" b="0" kern="0" dirty="0"/>
              <a:t>	</a:t>
            </a:r>
            <a:r>
              <a:rPr lang="de-DE" altLang="de-DE" sz="1600" b="0" kern="0" dirty="0" smtClean="0"/>
              <a:t>Möglichst </a:t>
            </a:r>
            <a:r>
              <a:rPr lang="de-DE" altLang="de-DE" sz="1600" b="0" kern="0" dirty="0"/>
              <a:t>geringer bürokratischer Aufwand für die 	ehrenamtlich geführten </a:t>
            </a:r>
            <a:r>
              <a:rPr lang="de-DE" altLang="de-DE" sz="1600" b="0" kern="0" dirty="0" smtClean="0"/>
              <a:t>	Sportorganisationen durch ein Höchstmaß </a:t>
            </a:r>
            <a:r>
              <a:rPr lang="de-DE" altLang="de-DE" sz="1600" b="0" kern="0" dirty="0"/>
              <a:t>an </a:t>
            </a:r>
            <a:r>
              <a:rPr lang="de-DE" altLang="de-DE" sz="1600" b="0" kern="0" dirty="0" smtClean="0"/>
              <a:t>Verfahrensvereinfachung.</a:t>
            </a:r>
          </a:p>
          <a:p>
            <a:pPr>
              <a:spcAft>
                <a:spcPts val="1200"/>
              </a:spcAft>
            </a:pPr>
            <a:endParaRPr lang="de-DE" altLang="de-DE" sz="1600" b="0" kern="0" dirty="0"/>
          </a:p>
          <a:p>
            <a:pPr marL="285750" indent="-285750">
              <a:spcAft>
                <a:spcPts val="1200"/>
              </a:spcAft>
              <a:buFont typeface="Arial" panose="020B0604020202020204" pitchFamily="34" charset="0"/>
              <a:buChar char="•"/>
            </a:pPr>
            <a:r>
              <a:rPr lang="de-DE" altLang="de-DE" sz="1600" b="0" kern="0" dirty="0" smtClean="0"/>
              <a:t>Ergebnis:</a:t>
            </a:r>
            <a:endParaRPr lang="de-DE" altLang="de-DE" sz="1600" b="0" kern="0" dirty="0"/>
          </a:p>
          <a:p>
            <a:pPr marL="1200150" lvl="2" indent="-285750">
              <a:spcAft>
                <a:spcPts val="1200"/>
              </a:spcAft>
              <a:buFont typeface="Arial" panose="020B0604020202020204" pitchFamily="34" charset="0"/>
              <a:buChar char="•"/>
            </a:pPr>
            <a:r>
              <a:rPr lang="de-DE" altLang="de-DE" sz="1600" b="0" kern="0" dirty="0" smtClean="0"/>
              <a:t>Festbetragsfinanzierung </a:t>
            </a:r>
          </a:p>
          <a:p>
            <a:pPr marL="1200150" lvl="2" indent="-285750">
              <a:spcAft>
                <a:spcPts val="1200"/>
              </a:spcAft>
              <a:buFont typeface="Arial" panose="020B0604020202020204" pitchFamily="34" charset="0"/>
              <a:buChar char="•"/>
            </a:pPr>
            <a:r>
              <a:rPr lang="de-DE" altLang="de-DE" sz="1600" b="0" kern="0" dirty="0" smtClean="0"/>
              <a:t>Bei Förderungen bis 1 Mio. Euro keine Anwendung des öffentlichen Vergaberechts (VOB)</a:t>
            </a:r>
          </a:p>
          <a:p>
            <a:pPr marL="1200150" lvl="2" indent="-285750">
              <a:spcAft>
                <a:spcPts val="1200"/>
              </a:spcAft>
              <a:buFont typeface="Arial" panose="020B0604020202020204" pitchFamily="34" charset="0"/>
              <a:buChar char="•"/>
            </a:pPr>
            <a:r>
              <a:rPr lang="de-DE" altLang="de-DE" sz="1600" b="0" kern="0" dirty="0" smtClean="0"/>
              <a:t>Keine „2-Monats-Verwendungsfrist“</a:t>
            </a:r>
          </a:p>
          <a:p>
            <a:pPr marL="1200150" lvl="2" indent="-285750">
              <a:spcAft>
                <a:spcPts val="1200"/>
              </a:spcAft>
              <a:buFont typeface="Arial" panose="020B0604020202020204" pitchFamily="34" charset="0"/>
              <a:buChar char="•"/>
            </a:pPr>
            <a:r>
              <a:rPr lang="de-DE" altLang="de-DE" sz="1600" b="0" kern="0" dirty="0" smtClean="0"/>
              <a:t>Frühzeitiger förderunschädlicher vorzeitiger </a:t>
            </a:r>
            <a:r>
              <a:rPr lang="de-DE" altLang="de-DE" sz="1600" b="0" kern="0" dirty="0" err="1" smtClean="0"/>
              <a:t>Maßnahmebeginn</a:t>
            </a:r>
            <a:endParaRPr lang="de-DE" altLang="de-DE" sz="1600" b="0" kern="0" dirty="0" smtClean="0"/>
          </a:p>
          <a:p>
            <a:pPr marL="1200150" lvl="2" indent="-285750">
              <a:spcAft>
                <a:spcPts val="1200"/>
              </a:spcAft>
              <a:buFont typeface="Arial" panose="020B0604020202020204" pitchFamily="34" charset="0"/>
              <a:buChar char="•"/>
            </a:pPr>
            <a:r>
              <a:rPr lang="de-DE" altLang="de-DE" sz="1600" b="0" kern="0" dirty="0" smtClean="0"/>
              <a:t>Mittelbereitstellung ohne einzelnen Mittelabruf</a:t>
            </a:r>
          </a:p>
          <a:p>
            <a:pPr marL="1200150" lvl="2" indent="-285750">
              <a:spcAft>
                <a:spcPts val="1200"/>
              </a:spcAft>
              <a:buFont typeface="Arial" panose="020B0604020202020204" pitchFamily="34" charset="0"/>
              <a:buChar char="•"/>
            </a:pPr>
            <a:r>
              <a:rPr lang="de-DE" altLang="de-DE" sz="1600" b="0" kern="0" dirty="0" smtClean="0"/>
              <a:t>Einfacher Verwendungsnachweis</a:t>
            </a:r>
          </a:p>
          <a:p>
            <a:pPr>
              <a:spcAft>
                <a:spcPts val="1800"/>
              </a:spcAft>
            </a:pPr>
            <a:endParaRPr lang="de-DE" altLang="de-DE" sz="1600" b="0" kern="0" dirty="0">
              <a:solidFill>
                <a:schemeClr val="tx2"/>
              </a:solidFill>
            </a:endParaRPr>
          </a:p>
          <a:p>
            <a:pPr>
              <a:spcAft>
                <a:spcPts val="1800"/>
              </a:spcAft>
            </a:pPr>
            <a:r>
              <a:rPr lang="de-DE" altLang="de-DE" sz="1600" kern="0" dirty="0" smtClean="0">
                <a:solidFill>
                  <a:schemeClr val="tx2"/>
                </a:solidFill>
              </a:rPr>
              <a:t/>
            </a:r>
            <a:br>
              <a:rPr lang="de-DE" altLang="de-DE" sz="1600" kern="0" dirty="0" smtClean="0">
                <a:solidFill>
                  <a:schemeClr val="tx2"/>
                </a:solidFill>
              </a:rPr>
            </a:br>
            <a:r>
              <a:rPr lang="de-DE" altLang="de-DE" sz="1600" kern="0" dirty="0" smtClean="0">
                <a:solidFill>
                  <a:schemeClr val="tx2"/>
                </a:solidFill>
              </a:rPr>
              <a:t>	</a:t>
            </a:r>
            <a:endParaRPr lang="de-DE" altLang="de-DE" sz="1600" b="0" kern="0" dirty="0">
              <a:solidFill>
                <a:schemeClr val="tx2"/>
              </a:solidFill>
            </a:endParaRPr>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11293357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5</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III. Laufzeit und Finanzvolumen</a:t>
            </a:r>
            <a:endParaRPr lang="de-DE" altLang="de-DE" sz="1600" b="0" dirty="0"/>
          </a:p>
        </p:txBody>
      </p:sp>
      <p:sp>
        <p:nvSpPr>
          <p:cNvPr id="6" name="Rectangle 2"/>
          <p:cNvSpPr txBox="1">
            <a:spLocks noChangeArrowheads="1"/>
          </p:cNvSpPr>
          <p:nvPr/>
        </p:nvSpPr>
        <p:spPr bwMode="auto">
          <a:xfrm>
            <a:off x="827584" y="1817688"/>
            <a:ext cx="7776666" cy="4491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a:spcAft>
                <a:spcPts val="1800"/>
              </a:spcAft>
            </a:pPr>
            <a:endParaRPr lang="de-DE" altLang="de-DE" sz="1600" kern="0" dirty="0">
              <a:solidFill>
                <a:schemeClr val="tx2"/>
              </a:solidFill>
            </a:endParaRPr>
          </a:p>
          <a:p>
            <a:pPr marL="285750" indent="-285750">
              <a:spcAft>
                <a:spcPts val="1800"/>
              </a:spcAft>
              <a:buFont typeface="Arial" panose="020B0604020202020204" pitchFamily="34" charset="0"/>
              <a:buChar char="•"/>
            </a:pPr>
            <a:r>
              <a:rPr lang="de-DE" altLang="de-DE" sz="1600" b="0" kern="0" dirty="0" smtClean="0"/>
              <a:t>2019 – 2022</a:t>
            </a:r>
          </a:p>
          <a:p>
            <a:pPr marL="285750" indent="-285750">
              <a:spcAft>
                <a:spcPts val="1800"/>
              </a:spcAft>
              <a:buFont typeface="Arial" panose="020B0604020202020204" pitchFamily="34" charset="0"/>
              <a:buChar char="•"/>
            </a:pPr>
            <a:r>
              <a:rPr lang="de-DE" altLang="de-DE" sz="1600" b="0" kern="0" dirty="0" smtClean="0"/>
              <a:t>Kein „</a:t>
            </a:r>
            <a:r>
              <a:rPr lang="de-DE" altLang="de-DE" sz="1600" b="0" kern="0" dirty="0" err="1" smtClean="0"/>
              <a:t>Windhundverfahren</a:t>
            </a:r>
            <a:r>
              <a:rPr lang="de-DE" altLang="de-DE" sz="1600" b="0" kern="0" dirty="0" smtClean="0"/>
              <a:t>“</a:t>
            </a:r>
          </a:p>
          <a:p>
            <a:pPr marL="285750" indent="-285750">
              <a:spcAft>
                <a:spcPts val="1800"/>
              </a:spcAft>
              <a:buFont typeface="Arial" panose="020B0604020202020204" pitchFamily="34" charset="0"/>
              <a:buChar char="•"/>
            </a:pPr>
            <a:r>
              <a:rPr lang="de-DE" altLang="de-DE" sz="1600" b="0" kern="0" dirty="0" smtClean="0"/>
              <a:t>Zusätzlich zu den bestehenden Programmen rund 266,8 </a:t>
            </a:r>
            <a:r>
              <a:rPr lang="de-DE" altLang="de-DE" sz="1600" b="0" kern="0" dirty="0"/>
              <a:t>Mio. </a:t>
            </a:r>
            <a:r>
              <a:rPr lang="de-DE" altLang="de-DE" sz="1600" b="0" kern="0" dirty="0" smtClean="0"/>
              <a:t>Euro                            (5-fache der Sportpauschale </a:t>
            </a:r>
            <a:r>
              <a:rPr lang="de-DE" altLang="de-DE" sz="1600" b="0" kern="0" dirty="0"/>
              <a:t>2018) als </a:t>
            </a:r>
            <a:r>
              <a:rPr lang="de-DE" altLang="de-DE" sz="1600" b="0" kern="0" dirty="0" smtClean="0"/>
              <a:t>Zuwendung an Sportorganisationen.</a:t>
            </a:r>
          </a:p>
          <a:p>
            <a:pPr marL="285750" indent="-285750">
              <a:spcAft>
                <a:spcPts val="1800"/>
              </a:spcAft>
              <a:buFont typeface="Arial" panose="020B0604020202020204" pitchFamily="34" charset="0"/>
              <a:buChar char="•"/>
            </a:pPr>
            <a:r>
              <a:rPr lang="de-DE" altLang="de-DE" sz="1600" b="0" kern="0" dirty="0" smtClean="0"/>
              <a:t>Pauschale </a:t>
            </a:r>
            <a:r>
              <a:rPr lang="de-DE" altLang="de-DE" sz="1600" b="0" kern="0" dirty="0"/>
              <a:t>Zuordnung </a:t>
            </a:r>
            <a:r>
              <a:rPr lang="de-DE" altLang="de-DE" sz="1600" b="0" kern="0" dirty="0" smtClean="0"/>
              <a:t>der Förderkontingente bezogen auf das Gemeinde</a:t>
            </a:r>
            <a:r>
              <a:rPr lang="de-DE" altLang="de-DE" sz="1600" b="0" u="sng" kern="0" dirty="0" smtClean="0"/>
              <a:t>gebiet.</a:t>
            </a:r>
          </a:p>
          <a:p>
            <a:pPr>
              <a:lnSpc>
                <a:spcPts val="1920"/>
              </a:lnSpc>
              <a:spcAft>
                <a:spcPts val="1800"/>
              </a:spcAft>
            </a:pPr>
            <a:r>
              <a:rPr lang="de-DE" altLang="de-DE" sz="1600" b="0" kern="0" dirty="0" smtClean="0"/>
              <a:t>	</a:t>
            </a:r>
            <a:endParaRPr lang="de-DE" altLang="de-DE" sz="1600" b="0" kern="0" dirty="0"/>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212730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6</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IV. Antragsberechtigte</a:t>
            </a:r>
            <a:r>
              <a:rPr lang="de-DE" altLang="de-DE" sz="1600" dirty="0" smtClean="0">
                <a:solidFill>
                  <a:schemeClr val="tx2"/>
                </a:solidFill>
              </a:rPr>
              <a:t/>
            </a:r>
            <a:br>
              <a:rPr lang="de-DE" altLang="de-DE" sz="1600" dirty="0" smtClean="0">
                <a:solidFill>
                  <a:schemeClr val="tx2"/>
                </a:solidFill>
              </a:rPr>
            </a:br>
            <a:endParaRPr lang="de-DE" altLang="de-DE" sz="1600" b="0" dirty="0">
              <a:solidFill>
                <a:schemeClr val="tx2"/>
              </a:solidFill>
            </a:endParaRPr>
          </a:p>
        </p:txBody>
      </p:sp>
      <p:sp>
        <p:nvSpPr>
          <p:cNvPr id="6" name="Rectangle 2"/>
          <p:cNvSpPr txBox="1">
            <a:spLocks noChangeArrowheads="1"/>
          </p:cNvSpPr>
          <p:nvPr/>
        </p:nvSpPr>
        <p:spPr bwMode="auto">
          <a:xfrm>
            <a:off x="827584" y="1700808"/>
            <a:ext cx="7776666" cy="4491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marL="285750" indent="-285750">
              <a:spcAft>
                <a:spcPts val="1800"/>
              </a:spcAft>
              <a:buFont typeface="Arial" panose="020B0604020202020204" pitchFamily="34" charset="0"/>
              <a:buChar char="•"/>
            </a:pPr>
            <a:endParaRPr lang="de-DE" altLang="de-DE" sz="1600" b="0" kern="0" dirty="0">
              <a:solidFill>
                <a:schemeClr val="tx2"/>
              </a:solidFill>
            </a:endParaRPr>
          </a:p>
          <a:p>
            <a:pPr marL="285750" indent="-285750">
              <a:spcAft>
                <a:spcPts val="1800"/>
              </a:spcAft>
              <a:buFont typeface="Arial" panose="020B0604020202020204" pitchFamily="34" charset="0"/>
              <a:buChar char="•"/>
            </a:pPr>
            <a:r>
              <a:rPr lang="de-DE" altLang="de-DE" sz="1600" b="0" kern="0" dirty="0" smtClean="0"/>
              <a:t>Sportorganisationen </a:t>
            </a:r>
            <a:r>
              <a:rPr lang="de-DE" altLang="de-DE" sz="1600" b="0" kern="0" dirty="0"/>
              <a:t>in </a:t>
            </a:r>
            <a:r>
              <a:rPr lang="de-DE" altLang="de-DE" sz="1600" b="0" kern="0" dirty="0" smtClean="0"/>
              <a:t>Nordrhein-Westfalen, die am 15.10.2018 Mitglied in einem Stadt- / Kreissportbund </a:t>
            </a:r>
            <a:r>
              <a:rPr lang="de-DE" altLang="de-DE" sz="1600" b="0" u="sng" kern="0" dirty="0" smtClean="0">
                <a:solidFill>
                  <a:schemeClr val="tx2"/>
                </a:solidFill>
              </a:rPr>
              <a:t>oder</a:t>
            </a:r>
            <a:r>
              <a:rPr lang="de-DE" altLang="de-DE" sz="1600" b="0" kern="0" dirty="0" smtClean="0"/>
              <a:t> einem Fachverband des Landessportbundes Nordrhein-Westfalen e.V. waren.</a:t>
            </a:r>
          </a:p>
          <a:p>
            <a:pPr marL="285750" indent="-285750">
              <a:spcAft>
                <a:spcPts val="1800"/>
              </a:spcAft>
              <a:buFont typeface="Arial" panose="020B0604020202020204" pitchFamily="34" charset="0"/>
              <a:buChar char="•"/>
            </a:pPr>
            <a:r>
              <a:rPr lang="de-DE" altLang="de-DE" sz="1600" b="0" kern="0" dirty="0" smtClean="0"/>
              <a:t>Bei Stellung des Förderantrages (Stufe 2) ist die Mitgliedschaft in </a:t>
            </a:r>
            <a:r>
              <a:rPr lang="de-DE" altLang="de-DE" sz="1600" b="0" kern="0" dirty="0"/>
              <a:t>einem Stadt- / Kreissportbund </a:t>
            </a:r>
            <a:r>
              <a:rPr lang="de-DE" altLang="de-DE" sz="1600" b="0" u="sng" kern="0" dirty="0" smtClean="0">
                <a:solidFill>
                  <a:schemeClr val="tx2"/>
                </a:solidFill>
              </a:rPr>
              <a:t>und</a:t>
            </a:r>
            <a:r>
              <a:rPr lang="de-DE" altLang="de-DE" sz="1600" b="0" kern="0" dirty="0" smtClean="0"/>
              <a:t> </a:t>
            </a:r>
            <a:r>
              <a:rPr lang="de-DE" altLang="de-DE" sz="1600" b="0" kern="0" dirty="0"/>
              <a:t>einem Fachverband des Landessportbundes Nordrhein-Westfalen e.V. </a:t>
            </a:r>
            <a:r>
              <a:rPr lang="de-DE" altLang="de-DE" sz="1600" b="0" kern="0" dirty="0" smtClean="0"/>
              <a:t>nachzuweisen („Doppelmitgliedschaft“).                            </a:t>
            </a:r>
            <a:r>
              <a:rPr lang="de-DE" altLang="de-DE" sz="1600" b="0" u="sng" kern="0" dirty="0" smtClean="0"/>
              <a:t>Achtung:</a:t>
            </a:r>
            <a:r>
              <a:rPr lang="de-DE" altLang="de-DE" sz="1600" b="0" kern="0" dirty="0" smtClean="0"/>
              <a:t> Dies gilt nicht für Bünde und Verbände.</a:t>
            </a:r>
          </a:p>
          <a:p>
            <a:pPr marL="285750" indent="-285750">
              <a:spcAft>
                <a:spcPts val="1800"/>
              </a:spcAft>
              <a:buFont typeface="Arial" panose="020B0604020202020204" pitchFamily="34" charset="0"/>
              <a:buChar char="•"/>
            </a:pPr>
            <a:r>
              <a:rPr lang="de-DE" altLang="de-DE" sz="1600" b="0" kern="0" dirty="0" smtClean="0"/>
              <a:t>Ausnahme:</a:t>
            </a:r>
          </a:p>
          <a:p>
            <a:pPr>
              <a:spcAft>
                <a:spcPts val="1800"/>
              </a:spcAft>
            </a:pPr>
            <a:r>
              <a:rPr lang="de-DE" altLang="de-DE" sz="1600" b="0" kern="0" dirty="0"/>
              <a:t>	</a:t>
            </a:r>
            <a:r>
              <a:rPr lang="de-DE" altLang="de-DE" sz="1600" b="0" kern="0" dirty="0" smtClean="0"/>
              <a:t>Falls keine das Budget ausschöpfenden, förderfähigen Anträge im 	Gemeindegebiet vorliegen, sind auch Gemeinden, Sportvereine ohne 	Doppelmitgliedschaft oder gemeinnützige GmbHs im Einvernehmen mit 	dem örtlichen Bund antragsberechtigt. </a:t>
            </a:r>
          </a:p>
          <a:p>
            <a:pPr marL="285750" indent="-285750">
              <a:spcAft>
                <a:spcPts val="1800"/>
              </a:spcAft>
              <a:buFont typeface="Arial" panose="020B0604020202020204" pitchFamily="34" charset="0"/>
              <a:buChar char="•"/>
            </a:pPr>
            <a:endParaRPr lang="de-DE" altLang="de-DE" sz="1600" b="0" kern="0" dirty="0">
              <a:solidFill>
                <a:schemeClr val="tx2"/>
              </a:solidFill>
            </a:endParaRPr>
          </a:p>
          <a:p>
            <a:pPr marL="285750" indent="-285750">
              <a:spcAft>
                <a:spcPts val="1800"/>
              </a:spcAft>
              <a:buFont typeface="Arial" panose="020B0604020202020204" pitchFamily="34" charset="0"/>
              <a:buChar char="•"/>
            </a:pPr>
            <a:endParaRPr lang="de-DE" altLang="de-DE" sz="1600" b="0" kern="0" dirty="0" smtClean="0">
              <a:solidFill>
                <a:schemeClr val="tx2"/>
              </a:solidFill>
            </a:endParaRPr>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2939386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7</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V. Antragsvoraussetzung</a:t>
            </a:r>
            <a:endParaRPr lang="de-DE" altLang="de-DE" sz="1600" b="0" dirty="0"/>
          </a:p>
        </p:txBody>
      </p:sp>
      <p:sp>
        <p:nvSpPr>
          <p:cNvPr id="6" name="Rectangle 2"/>
          <p:cNvSpPr txBox="1">
            <a:spLocks noChangeArrowheads="1"/>
          </p:cNvSpPr>
          <p:nvPr/>
        </p:nvSpPr>
        <p:spPr bwMode="auto">
          <a:xfrm>
            <a:off x="790816" y="1844824"/>
            <a:ext cx="7704856" cy="43204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marL="285750" indent="-285750">
              <a:spcAft>
                <a:spcPts val="1200"/>
              </a:spcAft>
              <a:buFont typeface="Arial" panose="020B0604020202020204" pitchFamily="34" charset="0"/>
              <a:buChar char="•"/>
            </a:pPr>
            <a:endParaRPr lang="de-DE" altLang="de-DE" sz="1600" b="0" kern="0" dirty="0" smtClean="0">
              <a:solidFill>
                <a:schemeClr val="tx2"/>
              </a:solidFill>
            </a:endParaRPr>
          </a:p>
          <a:p>
            <a:pPr marL="285750" indent="-285750">
              <a:spcAft>
                <a:spcPts val="1200"/>
              </a:spcAft>
              <a:buFont typeface="Arial" panose="020B0604020202020204" pitchFamily="34" charset="0"/>
              <a:buChar char="•"/>
            </a:pPr>
            <a:r>
              <a:rPr lang="de-DE" altLang="de-DE" sz="1600" b="0" kern="0" dirty="0" smtClean="0"/>
              <a:t>Die Sportorganisation ist Eigentümer </a:t>
            </a:r>
            <a:r>
              <a:rPr lang="de-DE" altLang="de-DE" sz="1600" b="0" kern="0" dirty="0"/>
              <a:t>der </a:t>
            </a:r>
            <a:r>
              <a:rPr lang="de-DE" altLang="de-DE" sz="1600" b="0" kern="0" dirty="0" smtClean="0"/>
              <a:t>Sportstätte</a:t>
            </a:r>
          </a:p>
          <a:p>
            <a:pPr>
              <a:spcAft>
                <a:spcPts val="1200"/>
              </a:spcAft>
            </a:pPr>
            <a:r>
              <a:rPr lang="de-DE" altLang="de-DE" sz="1600" b="0" kern="0" dirty="0" smtClean="0"/>
              <a:t>     oder</a:t>
            </a:r>
            <a:endParaRPr lang="de-DE" altLang="de-DE" sz="1600" b="0" kern="0" dirty="0"/>
          </a:p>
          <a:p>
            <a:pPr marL="285750" indent="-285750">
              <a:spcAft>
                <a:spcPts val="1200"/>
              </a:spcAft>
              <a:buFont typeface="Arial" panose="020B0604020202020204" pitchFamily="34" charset="0"/>
              <a:buChar char="•"/>
            </a:pPr>
            <a:r>
              <a:rPr lang="de-DE" altLang="de-DE" sz="1600" b="0" kern="0" dirty="0" smtClean="0"/>
              <a:t>Die Sportorganisation ist als Mieter </a:t>
            </a:r>
            <a:r>
              <a:rPr lang="de-DE" altLang="de-DE" sz="1600" b="0" kern="0" dirty="0"/>
              <a:t>oder </a:t>
            </a:r>
            <a:r>
              <a:rPr lang="de-DE" altLang="de-DE" sz="1600" b="0" kern="0" dirty="0" smtClean="0"/>
              <a:t>Pächter</a:t>
            </a:r>
          </a:p>
          <a:p>
            <a:pPr>
              <a:spcAft>
                <a:spcPts val="1200"/>
              </a:spcAft>
            </a:pPr>
            <a:r>
              <a:rPr lang="de-DE" altLang="de-DE" sz="1600" b="0" kern="0" dirty="0"/>
              <a:t>	</a:t>
            </a:r>
            <a:r>
              <a:rPr lang="de-DE" altLang="de-DE" sz="1600" b="0" kern="0" dirty="0" smtClean="0"/>
              <a:t>- wirtschaftlicher Träger der Sportstätte (zuständig für „Dach und Fach“)</a:t>
            </a:r>
          </a:p>
          <a:p>
            <a:pPr>
              <a:spcAft>
                <a:spcPts val="1200"/>
              </a:spcAft>
            </a:pPr>
            <a:r>
              <a:rPr lang="de-DE" altLang="de-DE" sz="1200" b="0" kern="0" dirty="0" smtClean="0"/>
              <a:t>	</a:t>
            </a:r>
            <a:r>
              <a:rPr lang="de-DE" altLang="de-DE" sz="1200" b="0" kern="0" dirty="0" smtClean="0">
                <a:solidFill>
                  <a:schemeClr val="tx2"/>
                </a:solidFill>
              </a:rPr>
              <a:t>Der </a:t>
            </a:r>
            <a:r>
              <a:rPr lang="de-DE" altLang="de-DE" sz="1200" b="0" kern="0" dirty="0">
                <a:solidFill>
                  <a:schemeClr val="tx2"/>
                </a:solidFill>
              </a:rPr>
              <a:t>Sportverein ist vertraglich verpflichtet, die erforderlichen Dach- und Fachreparaturen am </a:t>
            </a:r>
            <a:r>
              <a:rPr lang="de-DE" altLang="de-DE" sz="1200" b="0" kern="0" dirty="0" smtClean="0">
                <a:solidFill>
                  <a:schemeClr val="tx2"/>
                </a:solidFill>
              </a:rPr>
              <a:t>	Nutzungsobjekt </a:t>
            </a:r>
            <a:r>
              <a:rPr lang="de-DE" altLang="de-DE" sz="1200" b="0" kern="0" dirty="0">
                <a:solidFill>
                  <a:schemeClr val="tx2"/>
                </a:solidFill>
              </a:rPr>
              <a:t>auszuführen. Hierunter fallen alle Substanz erhaltenen Bauleistungen wie z. B. </a:t>
            </a:r>
            <a:r>
              <a:rPr lang="de-DE" altLang="de-DE" sz="1200" b="0" kern="0" dirty="0" smtClean="0">
                <a:solidFill>
                  <a:schemeClr val="tx2"/>
                </a:solidFill>
              </a:rPr>
              <a:t>	Dacharbeiten</a:t>
            </a:r>
            <a:r>
              <a:rPr lang="de-DE" altLang="de-DE" sz="1200" b="0" kern="0" dirty="0">
                <a:solidFill>
                  <a:schemeClr val="tx2"/>
                </a:solidFill>
              </a:rPr>
              <a:t>, Fenstererneuerung, Fassadenarbeiten, Heizungs- bzw. Sanitärinstallationen </a:t>
            </a:r>
            <a:r>
              <a:rPr lang="de-DE" altLang="de-DE" sz="1200" b="0" kern="0" dirty="0" err="1">
                <a:solidFill>
                  <a:schemeClr val="tx2"/>
                </a:solidFill>
              </a:rPr>
              <a:t>u.s.w</a:t>
            </a:r>
            <a:r>
              <a:rPr lang="de-DE" altLang="de-DE" sz="1200" b="0" kern="0" dirty="0" smtClean="0">
                <a:solidFill>
                  <a:schemeClr val="tx2"/>
                </a:solidFill>
              </a:rPr>
              <a:t>.</a:t>
            </a:r>
          </a:p>
          <a:p>
            <a:pPr>
              <a:spcAft>
                <a:spcPts val="1200"/>
              </a:spcAft>
            </a:pPr>
            <a:r>
              <a:rPr lang="de-DE" altLang="de-DE" sz="1200" b="0" kern="0" dirty="0" smtClean="0">
                <a:solidFill>
                  <a:schemeClr val="tx2"/>
                </a:solidFill>
              </a:rPr>
              <a:t>	Kein </a:t>
            </a:r>
            <a:r>
              <a:rPr lang="de-DE" altLang="de-DE" sz="1200" b="0" kern="0" dirty="0">
                <a:solidFill>
                  <a:schemeClr val="tx2"/>
                </a:solidFill>
              </a:rPr>
              <a:t>Dach und Fach ist die vertragliche Verpflichtung zur Reinigung und Pflege des gesamten </a:t>
            </a:r>
            <a:r>
              <a:rPr lang="de-DE" altLang="de-DE" sz="1200" b="0" kern="0" dirty="0" smtClean="0">
                <a:solidFill>
                  <a:schemeClr val="tx2"/>
                </a:solidFill>
              </a:rPr>
              <a:t>	Nutzungsobjektes </a:t>
            </a:r>
            <a:r>
              <a:rPr lang="de-DE" altLang="de-DE" sz="1200" b="0" kern="0" dirty="0">
                <a:solidFill>
                  <a:schemeClr val="tx2"/>
                </a:solidFill>
              </a:rPr>
              <a:t>(Geräte, </a:t>
            </a:r>
            <a:r>
              <a:rPr lang="de-DE" altLang="de-DE" sz="1200" b="0" kern="0" dirty="0" smtClean="0">
                <a:solidFill>
                  <a:schemeClr val="tx2"/>
                </a:solidFill>
              </a:rPr>
              <a:t>Außenanlagen und Einrichtungen </a:t>
            </a:r>
            <a:r>
              <a:rPr lang="de-DE" altLang="de-DE" sz="1200" b="0" kern="0" dirty="0">
                <a:solidFill>
                  <a:schemeClr val="tx2"/>
                </a:solidFill>
              </a:rPr>
              <a:t>wie Umzäunung, Tribünen </a:t>
            </a:r>
            <a:r>
              <a:rPr lang="de-DE" altLang="de-DE" sz="1200" b="0" kern="0" dirty="0" err="1">
                <a:solidFill>
                  <a:schemeClr val="tx2"/>
                </a:solidFill>
              </a:rPr>
              <a:t>etc</a:t>
            </a:r>
            <a:r>
              <a:rPr lang="de-DE" altLang="de-DE" sz="1200" b="0" kern="0" dirty="0">
                <a:solidFill>
                  <a:schemeClr val="tx2"/>
                </a:solidFill>
              </a:rPr>
              <a:t>).</a:t>
            </a:r>
          </a:p>
          <a:p>
            <a:pPr>
              <a:spcAft>
                <a:spcPts val="1200"/>
              </a:spcAft>
            </a:pPr>
            <a:r>
              <a:rPr lang="de-DE" altLang="de-DE" sz="1600" b="0" kern="0" dirty="0" smtClean="0"/>
              <a:t>und</a:t>
            </a:r>
            <a:r>
              <a:rPr lang="de-DE" altLang="de-DE" sz="1600" b="0" kern="0" dirty="0"/>
              <a:t>	</a:t>
            </a:r>
            <a:endParaRPr lang="de-DE" altLang="de-DE" sz="1600" b="0" kern="0" dirty="0" smtClean="0"/>
          </a:p>
          <a:p>
            <a:pPr>
              <a:spcAft>
                <a:spcPts val="1200"/>
              </a:spcAft>
            </a:pPr>
            <a:r>
              <a:rPr lang="de-DE" altLang="de-DE" sz="1600" b="0" kern="0" dirty="0"/>
              <a:t>	</a:t>
            </a:r>
            <a:r>
              <a:rPr lang="de-DE" altLang="de-DE" sz="1600" b="0" kern="0" dirty="0" smtClean="0"/>
              <a:t>- der Miet- oder Pachtvertrag muss noch mindestens zehn Jahre Bestand 	  haben.</a:t>
            </a:r>
          </a:p>
          <a:p>
            <a:pPr marL="285750" indent="-285750">
              <a:spcAft>
                <a:spcPts val="1200"/>
              </a:spcAft>
              <a:buFont typeface="Arial" panose="020B0604020202020204" pitchFamily="34" charset="0"/>
              <a:buChar char="•"/>
            </a:pPr>
            <a:endParaRPr lang="de-DE" altLang="de-DE" sz="1600" b="0" kern="0" dirty="0">
              <a:solidFill>
                <a:schemeClr val="tx2"/>
              </a:solidFill>
            </a:endParaRPr>
          </a:p>
          <a:p>
            <a:pPr marL="285750" indent="-285750">
              <a:spcAft>
                <a:spcPts val="1200"/>
              </a:spcAft>
              <a:buFont typeface="Arial" panose="020B0604020202020204" pitchFamily="34" charset="0"/>
              <a:buChar char="•"/>
            </a:pPr>
            <a:endParaRPr lang="de-DE" altLang="de-DE" sz="1600" b="0" kern="0" dirty="0" smtClean="0">
              <a:solidFill>
                <a:schemeClr val="tx2"/>
              </a:solidFill>
            </a:endParaRPr>
          </a:p>
          <a:p>
            <a:pPr marL="285750" indent="-285750">
              <a:spcAft>
                <a:spcPts val="1200"/>
              </a:spcAft>
              <a:buFont typeface="Arial" panose="020B0604020202020204" pitchFamily="34" charset="0"/>
              <a:buChar char="•"/>
            </a:pPr>
            <a:endParaRPr lang="de-DE" altLang="de-DE" sz="1600" b="0" kern="0" dirty="0" smtClean="0">
              <a:solidFill>
                <a:schemeClr val="tx2"/>
              </a:solidFill>
            </a:endParaRPr>
          </a:p>
          <a:p>
            <a:pPr>
              <a:spcAft>
                <a:spcPts val="1200"/>
              </a:spcAft>
            </a:pPr>
            <a:endParaRPr lang="de-DE" altLang="de-DE" sz="1600" b="0" kern="0" dirty="0" smtClean="0">
              <a:solidFill>
                <a:schemeClr val="tx2"/>
              </a:solidFill>
            </a:endParaRPr>
          </a:p>
          <a:p>
            <a:pPr>
              <a:spcAft>
                <a:spcPts val="1200"/>
              </a:spcAft>
            </a:pPr>
            <a:endParaRPr lang="de-DE" altLang="de-DE" sz="1600" b="0" kern="0" dirty="0" smtClean="0">
              <a:solidFill>
                <a:schemeClr val="tx2"/>
              </a:solidFill>
            </a:endParaRPr>
          </a:p>
          <a:p>
            <a:pPr>
              <a:spcAft>
                <a:spcPts val="1200"/>
              </a:spcAft>
            </a:pPr>
            <a:endParaRPr lang="de-DE" altLang="de-DE" sz="1600" b="0" kern="0" dirty="0">
              <a:solidFill>
                <a:schemeClr val="tx2"/>
              </a:solidFill>
            </a:endParaRPr>
          </a:p>
          <a:p>
            <a:pPr>
              <a:spcAft>
                <a:spcPts val="1200"/>
              </a:spcAft>
            </a:pPr>
            <a:r>
              <a:rPr lang="de-DE" altLang="de-DE" sz="1600" b="0" kern="0" dirty="0" smtClean="0">
                <a:solidFill>
                  <a:schemeClr val="tx2"/>
                </a:solidFill>
              </a:rPr>
              <a:t> </a:t>
            </a:r>
            <a:endParaRPr lang="de-DE" altLang="de-DE" sz="1600" b="0" kern="0" dirty="0">
              <a:solidFill>
                <a:schemeClr val="tx2"/>
              </a:solidFill>
            </a:endParaRPr>
          </a:p>
          <a:p>
            <a:pPr marL="285750" indent="-285750">
              <a:spcAft>
                <a:spcPts val="1200"/>
              </a:spcAft>
              <a:buFont typeface="Arial" panose="020B0604020202020204" pitchFamily="34" charset="0"/>
              <a:buChar char="•"/>
            </a:pPr>
            <a:endParaRPr lang="de-DE" altLang="de-DE" sz="1600" b="0" kern="0" dirty="0" smtClean="0">
              <a:solidFill>
                <a:schemeClr val="tx2"/>
              </a:solidFill>
            </a:endParaRPr>
          </a:p>
          <a:p>
            <a:pPr marL="285750" indent="-285750">
              <a:spcAft>
                <a:spcPts val="1200"/>
              </a:spcAft>
              <a:buFont typeface="Arial" panose="020B0604020202020204" pitchFamily="34" charset="0"/>
              <a:buChar char="•"/>
            </a:pPr>
            <a:endParaRPr lang="de-DE" altLang="de-DE" sz="1600" b="0" kern="0" dirty="0" smtClean="0">
              <a:solidFill>
                <a:schemeClr val="tx2"/>
              </a:solidFill>
            </a:endParaRPr>
          </a:p>
          <a:p>
            <a:pPr>
              <a:spcAft>
                <a:spcPts val="1200"/>
              </a:spcAft>
            </a:pPr>
            <a:endParaRPr lang="de-DE" altLang="de-DE" sz="1200" b="0" kern="0" dirty="0" smtClean="0"/>
          </a:p>
          <a:p>
            <a:pPr>
              <a:spcAft>
                <a:spcPts val="1200"/>
              </a:spcAft>
            </a:pPr>
            <a:r>
              <a:rPr lang="de-DE" altLang="de-DE" sz="1600" kern="0" dirty="0" smtClean="0">
                <a:solidFill>
                  <a:schemeClr val="tx2"/>
                </a:solidFill>
              </a:rPr>
              <a:t/>
            </a:r>
            <a:br>
              <a:rPr lang="de-DE" altLang="de-DE" sz="1600" kern="0" dirty="0" smtClean="0">
                <a:solidFill>
                  <a:schemeClr val="tx2"/>
                </a:solidFill>
              </a:rPr>
            </a:br>
            <a:r>
              <a:rPr lang="de-DE" altLang="de-DE" sz="1600" kern="0" dirty="0" smtClean="0">
                <a:solidFill>
                  <a:schemeClr val="tx2"/>
                </a:solidFill>
              </a:rPr>
              <a:t>	</a:t>
            </a:r>
            <a:endParaRPr lang="de-DE" altLang="de-DE" sz="1600" b="0" kern="0" dirty="0">
              <a:solidFill>
                <a:schemeClr val="tx2"/>
              </a:solidFill>
            </a:endParaRPr>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932625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8</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VI. Förderfähige Maßnahmen </a:t>
            </a:r>
            <a:endParaRPr lang="de-DE" altLang="de-DE" sz="1600" b="0" dirty="0"/>
          </a:p>
        </p:txBody>
      </p:sp>
      <p:sp>
        <p:nvSpPr>
          <p:cNvPr id="6" name="Rectangle 2"/>
          <p:cNvSpPr txBox="1">
            <a:spLocks noChangeArrowheads="1"/>
          </p:cNvSpPr>
          <p:nvPr/>
        </p:nvSpPr>
        <p:spPr bwMode="auto">
          <a:xfrm>
            <a:off x="719572" y="1844824"/>
            <a:ext cx="7704856" cy="43204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a:spcAft>
                <a:spcPts val="1200"/>
              </a:spcAft>
            </a:pPr>
            <a:endParaRPr lang="de-DE" altLang="de-DE" sz="1600" b="0" kern="0" dirty="0" smtClean="0">
              <a:solidFill>
                <a:schemeClr val="tx2"/>
              </a:solidFill>
            </a:endParaRPr>
          </a:p>
          <a:p>
            <a:pPr marL="285750" indent="-285750">
              <a:spcAft>
                <a:spcPts val="1200"/>
              </a:spcAft>
              <a:buFont typeface="Arial" panose="020B0604020202020204" pitchFamily="34" charset="0"/>
              <a:buChar char="•"/>
            </a:pPr>
            <a:r>
              <a:rPr lang="de-DE" altLang="de-DE" sz="1600" b="0" kern="0" dirty="0" smtClean="0"/>
              <a:t>Modernisierung, Instandsetzung, Sanierung, Ausstattung, Erweiterung und Umbau von Sportstätten </a:t>
            </a:r>
            <a:r>
              <a:rPr lang="de-DE" altLang="de-DE" sz="1600" b="0" kern="0" dirty="0"/>
              <a:t>und Sportanlagen unter besonderer Berücksichtigung einer energetischen Ertüchtigung, </a:t>
            </a:r>
            <a:r>
              <a:rPr lang="de-DE" altLang="de-DE" sz="1600" b="0" kern="0" dirty="0" smtClean="0"/>
              <a:t>notwendiger baulicher Sicherheitsmaßnahmen, Geschlechtergerechtigkeit, der digitalen </a:t>
            </a:r>
            <a:r>
              <a:rPr lang="de-DE" altLang="de-DE" sz="1600" b="0" kern="0" dirty="0"/>
              <a:t>Modernisierung und der Herstellung von Barrierefreiheit (-armut</a:t>
            </a:r>
            <a:r>
              <a:rPr lang="de-DE" altLang="de-DE" sz="1600" b="0" kern="0" dirty="0" smtClean="0"/>
              <a:t>).</a:t>
            </a:r>
          </a:p>
          <a:p>
            <a:pPr marL="285750" indent="-285750">
              <a:spcAft>
                <a:spcPts val="1200"/>
              </a:spcAft>
              <a:buFont typeface="Arial" panose="020B0604020202020204" pitchFamily="34" charset="0"/>
              <a:buChar char="•"/>
            </a:pPr>
            <a:r>
              <a:rPr lang="de-DE" altLang="de-DE" sz="1600" b="0" kern="0" dirty="0" smtClean="0"/>
              <a:t>Ersatzneubau, wenn dies im Vergleich mit einer Bestandsanierung die wirtschaftlichere Variante ist.</a:t>
            </a:r>
          </a:p>
          <a:p>
            <a:pPr marL="285750" indent="-285750">
              <a:spcAft>
                <a:spcPts val="1200"/>
              </a:spcAft>
              <a:buFont typeface="Arial" panose="020B0604020202020204" pitchFamily="34" charset="0"/>
              <a:buChar char="•"/>
            </a:pPr>
            <a:r>
              <a:rPr lang="de-DE" altLang="de-DE" sz="1600" b="0" kern="0" dirty="0" smtClean="0"/>
              <a:t>Begleitende, sportfachlich notwendige Infrastruktur wie zum Beispiel Unterkünfte, Verpflegungseinrichtungen, Schulungs- und Aufenthaltsräume, Geschäftsstellen sowie Zuschauereinrichtungen. </a:t>
            </a:r>
          </a:p>
          <a:p>
            <a:pPr>
              <a:spcAft>
                <a:spcPts val="1200"/>
              </a:spcAft>
            </a:pPr>
            <a:endParaRPr lang="de-DE" altLang="de-DE" sz="1200" b="0" kern="0" dirty="0" smtClean="0"/>
          </a:p>
          <a:p>
            <a:pPr>
              <a:spcAft>
                <a:spcPts val="1200"/>
              </a:spcAft>
            </a:pPr>
            <a:r>
              <a:rPr lang="de-DE" altLang="de-DE" sz="1600" kern="0" dirty="0" smtClean="0">
                <a:solidFill>
                  <a:schemeClr val="tx2"/>
                </a:solidFill>
              </a:rPr>
              <a:t/>
            </a:r>
            <a:br>
              <a:rPr lang="de-DE" altLang="de-DE" sz="1600" kern="0" dirty="0" smtClean="0">
                <a:solidFill>
                  <a:schemeClr val="tx2"/>
                </a:solidFill>
              </a:rPr>
            </a:br>
            <a:r>
              <a:rPr lang="de-DE" altLang="de-DE" sz="1600" kern="0" dirty="0" smtClean="0">
                <a:solidFill>
                  <a:schemeClr val="tx2"/>
                </a:solidFill>
              </a:rPr>
              <a:t>	</a:t>
            </a:r>
            <a:endParaRPr lang="de-DE" altLang="de-DE" sz="1600" b="0" kern="0" dirty="0">
              <a:solidFill>
                <a:schemeClr val="tx2"/>
              </a:solidFill>
            </a:endParaRPr>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942889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9</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VII. Förderausschluss</a:t>
            </a:r>
            <a:endParaRPr lang="de-DE" altLang="de-DE" sz="1600" b="0" dirty="0"/>
          </a:p>
        </p:txBody>
      </p:sp>
      <p:sp>
        <p:nvSpPr>
          <p:cNvPr id="6" name="Rectangle 2"/>
          <p:cNvSpPr txBox="1">
            <a:spLocks noChangeArrowheads="1"/>
          </p:cNvSpPr>
          <p:nvPr/>
        </p:nvSpPr>
        <p:spPr bwMode="auto">
          <a:xfrm>
            <a:off x="827584" y="1817688"/>
            <a:ext cx="7776666" cy="4491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marL="285750" indent="-285750">
              <a:spcAft>
                <a:spcPts val="1200"/>
              </a:spcAft>
              <a:buFont typeface="Arial" panose="020B0604020202020204" pitchFamily="34" charset="0"/>
              <a:buChar char="•"/>
            </a:pPr>
            <a:r>
              <a:rPr lang="de-DE" altLang="de-DE" sz="1600" b="0" kern="0" dirty="0" smtClean="0"/>
              <a:t>Profi-Sportvereine 	</a:t>
            </a:r>
          </a:p>
          <a:p>
            <a:pPr>
              <a:spcAft>
                <a:spcPts val="1200"/>
              </a:spcAft>
            </a:pPr>
            <a:r>
              <a:rPr lang="de-DE" altLang="de-DE" sz="1600" b="0" kern="0" dirty="0"/>
              <a:t>	</a:t>
            </a:r>
            <a:r>
              <a:rPr lang="de-DE" altLang="de-DE" sz="1600" b="0" kern="0" dirty="0" smtClean="0"/>
              <a:t>- 1. bis 3. Liga Fußball; </a:t>
            </a:r>
          </a:p>
          <a:p>
            <a:pPr>
              <a:spcAft>
                <a:spcPts val="1200"/>
              </a:spcAft>
            </a:pPr>
            <a:r>
              <a:rPr lang="de-DE" altLang="de-DE" sz="1600" b="0" kern="0" dirty="0"/>
              <a:t>	</a:t>
            </a:r>
            <a:r>
              <a:rPr lang="de-DE" altLang="de-DE" sz="1600" b="0" kern="0" dirty="0" smtClean="0"/>
              <a:t>- in der Regel 1. Liga zum Beispiel Basketball, Eishockey, Handball, 	 	  Volleyball, Tennis u.a. (Einzelfallprüfung) </a:t>
            </a:r>
          </a:p>
          <a:p>
            <a:pPr marL="285750" indent="-285750">
              <a:spcAft>
                <a:spcPts val="1200"/>
              </a:spcAft>
              <a:buFont typeface="Arial" panose="020B0604020202020204" pitchFamily="34" charset="0"/>
              <a:buChar char="•"/>
            </a:pPr>
            <a:r>
              <a:rPr lang="de-DE" altLang="de-DE" sz="1600" b="0" kern="0" dirty="0" smtClean="0"/>
              <a:t>Kauf von Sportstätten / -anlagen</a:t>
            </a:r>
          </a:p>
          <a:p>
            <a:pPr marL="285750" indent="-285750">
              <a:spcAft>
                <a:spcPts val="1200"/>
              </a:spcAft>
              <a:buFont typeface="Arial" panose="020B0604020202020204" pitchFamily="34" charset="0"/>
              <a:buChar char="•"/>
            </a:pPr>
            <a:r>
              <a:rPr lang="de-DE" altLang="de-DE" sz="1600" b="0" kern="0" dirty="0"/>
              <a:t>Maßnahmen an </a:t>
            </a:r>
            <a:r>
              <a:rPr lang="de-DE" altLang="de-DE" sz="1600" b="0" kern="0" dirty="0" smtClean="0"/>
              <a:t>Sportanlagen/Bädern </a:t>
            </a:r>
            <a:r>
              <a:rPr lang="de-DE" altLang="de-DE" sz="1600" b="0" kern="0" dirty="0"/>
              <a:t>auf </a:t>
            </a:r>
            <a:r>
              <a:rPr lang="de-DE" altLang="de-DE" sz="1600" b="0" kern="0" dirty="0" smtClean="0"/>
              <a:t>dem Schulgelände </a:t>
            </a:r>
            <a:r>
              <a:rPr lang="de-DE" altLang="de-DE" sz="1600" b="0" kern="0" dirty="0"/>
              <a:t>sind von der Förderung ausgeschlossen </a:t>
            </a:r>
            <a:r>
              <a:rPr lang="de-DE" altLang="de-DE" sz="1600" b="0" kern="0" dirty="0" smtClean="0"/>
              <a:t>(Abgrenzung zu „Gute Schule 2020“ und zum Kommunalinvestitionsförderungsgesetz des Bundes).</a:t>
            </a:r>
          </a:p>
          <a:p>
            <a:pPr marL="285750" indent="-285750">
              <a:spcAft>
                <a:spcPts val="1200"/>
              </a:spcAft>
              <a:buFont typeface="Arial" panose="020B0604020202020204" pitchFamily="34" charset="0"/>
              <a:buChar char="•"/>
            </a:pPr>
            <a:r>
              <a:rPr lang="de-DE" altLang="de-DE" sz="1600" b="0" kern="0" dirty="0" smtClean="0"/>
              <a:t>Kunststoff-Granulat auf Kunstrasenplätzen</a:t>
            </a:r>
          </a:p>
          <a:p>
            <a:pPr marL="285750" indent="-285750">
              <a:spcAft>
                <a:spcPts val="1200"/>
              </a:spcAft>
              <a:buFont typeface="Arial" panose="020B0604020202020204" pitchFamily="34" charset="0"/>
              <a:buChar char="•"/>
            </a:pPr>
            <a:r>
              <a:rPr lang="de-DE" altLang="de-DE" sz="1600" b="0" kern="0" dirty="0" smtClean="0"/>
              <a:t>Umschuldung</a:t>
            </a:r>
            <a:endParaRPr lang="de-DE" altLang="de-DE" sz="1600" b="0" kern="0" dirty="0"/>
          </a:p>
          <a:p>
            <a:pPr>
              <a:spcAft>
                <a:spcPts val="1800"/>
              </a:spcAft>
            </a:pPr>
            <a:r>
              <a:rPr lang="de-DE" altLang="de-DE" sz="1600" kern="0" dirty="0" smtClean="0">
                <a:solidFill>
                  <a:schemeClr val="tx2"/>
                </a:solidFill>
              </a:rPr>
              <a:t/>
            </a:r>
            <a:br>
              <a:rPr lang="de-DE" altLang="de-DE" sz="1600" kern="0" dirty="0" smtClean="0">
                <a:solidFill>
                  <a:schemeClr val="tx2"/>
                </a:solidFill>
              </a:rPr>
            </a:br>
            <a:r>
              <a:rPr lang="de-DE" altLang="de-DE" sz="1600" kern="0" dirty="0" smtClean="0">
                <a:solidFill>
                  <a:schemeClr val="tx2"/>
                </a:solidFill>
              </a:rPr>
              <a:t>	</a:t>
            </a:r>
            <a:endParaRPr lang="de-DE" altLang="de-DE" sz="1600" b="0" kern="0" dirty="0">
              <a:solidFill>
                <a:schemeClr val="tx2"/>
              </a:solidFill>
            </a:endParaRPr>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1028303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10</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VIII. Art, Umfang und Höhe der Zuwendung</a:t>
            </a:r>
            <a:endParaRPr lang="de-DE" altLang="de-DE" sz="1600" b="0" dirty="0"/>
          </a:p>
        </p:txBody>
      </p:sp>
      <p:sp>
        <p:nvSpPr>
          <p:cNvPr id="6" name="Rectangle 2"/>
          <p:cNvSpPr txBox="1">
            <a:spLocks noChangeArrowheads="1"/>
          </p:cNvSpPr>
          <p:nvPr/>
        </p:nvSpPr>
        <p:spPr bwMode="auto">
          <a:xfrm>
            <a:off x="827584" y="1817688"/>
            <a:ext cx="7776666" cy="4491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marL="284400" lvl="1" indent="-285750">
              <a:spcAft>
                <a:spcPts val="600"/>
              </a:spcAft>
              <a:buFont typeface="Arial" panose="020B0604020202020204" pitchFamily="34" charset="0"/>
              <a:buChar char="•"/>
            </a:pPr>
            <a:r>
              <a:rPr lang="de-DE" altLang="de-DE" sz="1600" b="0" kern="0" dirty="0" smtClean="0">
                <a:latin typeface="+mj-lt"/>
                <a:ea typeface="+mj-ea"/>
                <a:cs typeface="+mj-cs"/>
              </a:rPr>
              <a:t>Cluster 1*:  Förderhöhe 10.000 bis </a:t>
            </a:r>
            <a:r>
              <a:rPr lang="de-DE" altLang="de-DE" sz="1600" b="0" kern="0" dirty="0">
                <a:latin typeface="+mj-lt"/>
                <a:ea typeface="+mj-ea"/>
                <a:cs typeface="+mj-cs"/>
              </a:rPr>
              <a:t>100.000 </a:t>
            </a:r>
            <a:r>
              <a:rPr lang="de-DE" altLang="de-DE" sz="1600" b="0" kern="0" dirty="0" smtClean="0">
                <a:latin typeface="+mj-lt"/>
                <a:ea typeface="+mj-ea"/>
                <a:cs typeface="+mj-cs"/>
              </a:rPr>
              <a:t>Euro </a:t>
            </a:r>
            <a:r>
              <a:rPr lang="de-DE" altLang="de-DE" sz="1600" b="0" kern="0" dirty="0"/>
              <a:t>			</a:t>
            </a:r>
          </a:p>
          <a:p>
            <a:pPr>
              <a:spcAft>
                <a:spcPts val="600"/>
              </a:spcAft>
            </a:pPr>
            <a:r>
              <a:rPr lang="de-DE" altLang="de-DE" sz="1600" b="0" kern="0" dirty="0" smtClean="0"/>
              <a:t>  	       Fördersatz: 50 bis 90 Prozent </a:t>
            </a:r>
            <a:endParaRPr lang="de-DE" altLang="de-DE" sz="1600" b="0" kern="0" dirty="0"/>
          </a:p>
          <a:p>
            <a:pPr>
              <a:spcAft>
                <a:spcPts val="1800"/>
              </a:spcAft>
            </a:pPr>
            <a:r>
              <a:rPr lang="de-DE" altLang="de-DE" sz="1200" b="0" kern="0" dirty="0" smtClean="0"/>
              <a:t>      	        * Bagatellgrenze 10.000 € und nach Einzelfallprüfung ggf. bis zu 100 % Förderung</a:t>
            </a:r>
            <a:endParaRPr lang="de-DE" altLang="de-DE" sz="1200" b="0" kern="0" dirty="0"/>
          </a:p>
          <a:p>
            <a:pPr marL="284400" lvl="1" indent="-285750">
              <a:spcAft>
                <a:spcPts val="600"/>
              </a:spcAft>
              <a:buFont typeface="Arial" panose="020B0604020202020204" pitchFamily="34" charset="0"/>
              <a:buChar char="•"/>
            </a:pPr>
            <a:r>
              <a:rPr lang="de-DE" altLang="de-DE" sz="1600" b="0" kern="0" dirty="0" smtClean="0"/>
              <a:t>Cluster 2:  Förderhöhe 100.001 bis 1.000.000 Euro </a:t>
            </a:r>
          </a:p>
          <a:p>
            <a:pPr lvl="2">
              <a:spcAft>
                <a:spcPts val="1800"/>
              </a:spcAft>
            </a:pPr>
            <a:r>
              <a:rPr lang="de-DE" altLang="de-DE" sz="1600" b="0" kern="0" dirty="0"/>
              <a:t> </a:t>
            </a:r>
            <a:r>
              <a:rPr lang="de-DE" altLang="de-DE" sz="1600" b="0" kern="0" dirty="0" smtClean="0"/>
              <a:t>     Fördersatz: 50 bis 85 Prozent</a:t>
            </a:r>
            <a:endParaRPr lang="de-DE" altLang="de-DE" sz="1600" b="0" kern="0" dirty="0"/>
          </a:p>
          <a:p>
            <a:pPr marL="284400" lvl="1" indent="-285750">
              <a:spcAft>
                <a:spcPts val="600"/>
              </a:spcAft>
              <a:buFont typeface="Arial" panose="020B0604020202020204" pitchFamily="34" charset="0"/>
              <a:buChar char="•"/>
            </a:pPr>
            <a:r>
              <a:rPr lang="de-DE" altLang="de-DE" sz="1600" b="0" kern="0" dirty="0" smtClean="0"/>
              <a:t>Cluster </a:t>
            </a:r>
            <a:r>
              <a:rPr lang="de-DE" altLang="de-DE" sz="1600" b="0" kern="0" dirty="0"/>
              <a:t>3 </a:t>
            </a:r>
            <a:r>
              <a:rPr lang="de-DE" altLang="de-DE" sz="1600" b="0" kern="0" dirty="0" smtClean="0"/>
              <a:t>: Förderhöhe mehr als 1.000.000 Euro</a:t>
            </a:r>
          </a:p>
          <a:p>
            <a:pPr>
              <a:spcAft>
                <a:spcPts val="600"/>
              </a:spcAft>
            </a:pPr>
            <a:r>
              <a:rPr lang="de-DE" altLang="de-DE" sz="1600" b="0" kern="0" dirty="0"/>
              <a:t>	</a:t>
            </a:r>
            <a:r>
              <a:rPr lang="de-DE" altLang="de-DE" sz="1600" b="0" kern="0" dirty="0" smtClean="0"/>
              <a:t>       Fördersatz: 50 bis 80 Prozent </a:t>
            </a:r>
          </a:p>
          <a:p>
            <a:pPr>
              <a:spcAft>
                <a:spcPts val="600"/>
              </a:spcAft>
            </a:pPr>
            <a:endParaRPr lang="de-DE" altLang="de-DE" sz="1600" b="0" kern="0" dirty="0" smtClean="0"/>
          </a:p>
          <a:p>
            <a:pPr marL="171450" indent="-171450">
              <a:spcAft>
                <a:spcPts val="600"/>
              </a:spcAft>
              <a:buFont typeface="Arial" charset="0"/>
              <a:buChar char="•"/>
            </a:pPr>
            <a:r>
              <a:rPr lang="de-DE" altLang="de-DE" sz="1600" b="0" kern="0" dirty="0" smtClean="0">
                <a:latin typeface="+mn-lt"/>
              </a:rPr>
              <a:t>Die Förderhöhe muss je Maßnahme grundsätzlich mindestens 50 Prozent betragen, um die Förderung/Beteiligung des Landes deutlich zu machen.</a:t>
            </a:r>
          </a:p>
          <a:p>
            <a:pPr marL="171450" indent="-171450">
              <a:spcAft>
                <a:spcPts val="600"/>
              </a:spcAft>
              <a:buFont typeface="Arial" charset="0"/>
              <a:buChar char="•"/>
            </a:pPr>
            <a:r>
              <a:rPr lang="de-DE" altLang="de-DE" sz="1600" b="0" kern="0" dirty="0">
                <a:latin typeface="+mn-lt"/>
              </a:rPr>
              <a:t>Der </a:t>
            </a:r>
            <a:r>
              <a:rPr lang="de-DE" altLang="de-DE" sz="1600" b="0" kern="0" dirty="0" smtClean="0">
                <a:latin typeface="+mn-lt"/>
              </a:rPr>
              <a:t>verbleibende Eigenanteil der Sportorganisation kann </a:t>
            </a:r>
            <a:r>
              <a:rPr lang="de-DE" altLang="de-DE" sz="1600" b="0" kern="0" dirty="0">
                <a:latin typeface="+mn-lt"/>
              </a:rPr>
              <a:t>auch durch die </a:t>
            </a:r>
            <a:r>
              <a:rPr lang="de-DE" altLang="de-DE" sz="1600" b="0" kern="0" dirty="0" smtClean="0">
                <a:latin typeface="+mn-lt"/>
              </a:rPr>
              <a:t>Kommune, über </a:t>
            </a:r>
            <a:r>
              <a:rPr lang="de-DE" altLang="de-DE" sz="1600" b="0" kern="0" dirty="0">
                <a:latin typeface="+mn-lt"/>
              </a:rPr>
              <a:t>das Bürgschaftsprogramm des Landes </a:t>
            </a:r>
            <a:r>
              <a:rPr lang="de-DE" altLang="de-DE" sz="1600" b="0" kern="0" dirty="0" smtClean="0">
                <a:latin typeface="+mn-lt"/>
              </a:rPr>
              <a:t>und/oder durch bürgerschaftliches Engagement als Eigenleistung erbracht bzw. finanziert werden.</a:t>
            </a:r>
          </a:p>
          <a:p>
            <a:pPr marL="171450" indent="-171450">
              <a:spcAft>
                <a:spcPts val="600"/>
              </a:spcAft>
              <a:buFont typeface="Arial" charset="0"/>
              <a:buChar char="•"/>
            </a:pPr>
            <a:endParaRPr lang="de-DE" altLang="de-DE" sz="1600" b="0" kern="0" dirty="0">
              <a:solidFill>
                <a:schemeClr val="tx2"/>
              </a:solidFill>
            </a:endParaRPr>
          </a:p>
          <a:p>
            <a:pPr>
              <a:spcAft>
                <a:spcPts val="600"/>
              </a:spcAft>
            </a:pPr>
            <a:r>
              <a:rPr lang="de-DE" altLang="de-DE" sz="1600" b="0" kern="0" dirty="0" smtClean="0">
                <a:solidFill>
                  <a:schemeClr val="tx2"/>
                </a:solidFill>
              </a:rPr>
              <a:t>		</a:t>
            </a:r>
            <a:r>
              <a:rPr lang="de-DE" altLang="de-DE" sz="1600" b="0" kern="0" dirty="0">
                <a:solidFill>
                  <a:schemeClr val="tx2"/>
                </a:solidFill>
              </a:rPr>
              <a:t>		</a:t>
            </a:r>
          </a:p>
          <a:p>
            <a:pPr>
              <a:lnSpc>
                <a:spcPts val="1920"/>
              </a:lnSpc>
              <a:spcAft>
                <a:spcPts val="1800"/>
              </a:spcAft>
            </a:pPr>
            <a:endParaRPr lang="de-DE" altLang="de-DE" sz="1200" b="0" kern="0" dirty="0" smtClean="0">
              <a:solidFill>
                <a:schemeClr val="tx2"/>
              </a:solidFill>
            </a:endParaRPr>
          </a:p>
          <a:p>
            <a:pPr>
              <a:lnSpc>
                <a:spcPts val="1920"/>
              </a:lnSpc>
              <a:spcAft>
                <a:spcPts val="1800"/>
              </a:spcAft>
            </a:pPr>
            <a:endParaRPr lang="de-DE" altLang="de-DE" sz="1200" b="0" kern="0" dirty="0" smtClean="0">
              <a:solidFill>
                <a:schemeClr val="tx2"/>
              </a:solidFill>
            </a:endParaRPr>
          </a:p>
          <a:p>
            <a:pPr>
              <a:lnSpc>
                <a:spcPts val="1920"/>
              </a:lnSpc>
              <a:spcAft>
                <a:spcPts val="1800"/>
              </a:spcAft>
            </a:pPr>
            <a:endParaRPr lang="de-DE" altLang="de-DE" sz="1600" b="0" kern="0" dirty="0">
              <a:solidFill>
                <a:schemeClr val="tx2"/>
              </a:solidFill>
            </a:endParaRPr>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3510610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11</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IX. </a:t>
            </a:r>
            <a:r>
              <a:rPr lang="de-DE" altLang="de-DE" sz="1600" dirty="0"/>
              <a:t>Verfahrensablauf und Auswahl der Fördermaßnahmen </a:t>
            </a:r>
            <a:endParaRPr lang="de-DE" altLang="de-DE" sz="1600" b="0" dirty="0"/>
          </a:p>
        </p:txBody>
      </p:sp>
      <p:sp>
        <p:nvSpPr>
          <p:cNvPr id="6" name="Rectangle 2"/>
          <p:cNvSpPr txBox="1">
            <a:spLocks noChangeArrowheads="1"/>
          </p:cNvSpPr>
          <p:nvPr/>
        </p:nvSpPr>
        <p:spPr bwMode="auto">
          <a:xfrm>
            <a:off x="827584" y="1817688"/>
            <a:ext cx="7776666" cy="4491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a:spcAft>
                <a:spcPts val="600"/>
              </a:spcAft>
            </a:pPr>
            <a:r>
              <a:rPr lang="de-DE" altLang="de-DE" sz="1600" b="0" u="sng" kern="0" dirty="0" smtClean="0"/>
              <a:t>1. Stufe</a:t>
            </a:r>
          </a:p>
          <a:p>
            <a:pPr marL="285750" indent="-285750">
              <a:spcAft>
                <a:spcPts val="1200"/>
              </a:spcAft>
              <a:buFont typeface="Arial" panose="020B0604020202020204" pitchFamily="34" charset="0"/>
              <a:buChar char="•"/>
            </a:pPr>
            <a:r>
              <a:rPr lang="de-DE" altLang="de-DE" sz="1600" b="0" kern="0" dirty="0" smtClean="0"/>
              <a:t>Projektentwürfe und Kostenplanungen der Sportorganisationen im Gemeindegebiet werden dem SSB bzw. dem GSV oder dem SSV übersandt. Den Kreissportbünden obliegt für die GSV oder die SSV bei diesem Prozess eine koordinierende und ggf. unterstützende Rolle. </a:t>
            </a:r>
          </a:p>
          <a:p>
            <a:pPr marL="285750" indent="-285750">
              <a:spcAft>
                <a:spcPts val="1200"/>
              </a:spcAft>
              <a:buFont typeface="Arial" panose="020B0604020202020204" pitchFamily="34" charset="0"/>
              <a:buChar char="•"/>
            </a:pPr>
            <a:r>
              <a:rPr lang="de-DE" altLang="de-DE" sz="1600" b="0" kern="0" dirty="0" smtClean="0"/>
              <a:t>Falls kein GSV /SSV existiert, werden die Unterlagen unmittelbar dem KSB übersandt.</a:t>
            </a:r>
          </a:p>
          <a:p>
            <a:pPr marL="285750" indent="-285750">
              <a:spcAft>
                <a:spcPts val="1200"/>
              </a:spcAft>
              <a:buFont typeface="Arial" panose="020B0604020202020204" pitchFamily="34" charset="0"/>
              <a:buChar char="•"/>
            </a:pPr>
            <a:r>
              <a:rPr lang="de-DE" altLang="de-DE" sz="1600" b="0" kern="0" dirty="0" smtClean="0"/>
              <a:t>Erstellung eines mit den Sportorganisationen abgestimmten priorisierenden Gesamtkonzeptes zur Verwendung des Förderbudgets im Gemeindegebiet (Förderempfehlung). </a:t>
            </a:r>
          </a:p>
          <a:p>
            <a:pPr marL="285750" indent="-285750">
              <a:spcAft>
                <a:spcPts val="1200"/>
              </a:spcAft>
              <a:buFont typeface="Arial" panose="020B0604020202020204" pitchFamily="34" charset="0"/>
              <a:buChar char="•"/>
            </a:pPr>
            <a:r>
              <a:rPr lang="de-DE" altLang="de-DE" sz="1600" b="0" kern="0" dirty="0" smtClean="0"/>
              <a:t>Herstellung des Benehmens (Stellungnahme) mit der jeweiligen Gemeinde im Sinne einer zukunftsorientierten Sportstättenentwicklungsplanung.</a:t>
            </a:r>
          </a:p>
          <a:p>
            <a:pPr marL="285750" indent="-285750">
              <a:spcAft>
                <a:spcPts val="1800"/>
              </a:spcAft>
              <a:buFont typeface="Arial" panose="020B0604020202020204" pitchFamily="34" charset="0"/>
              <a:buChar char="•"/>
            </a:pPr>
            <a:r>
              <a:rPr lang="de-DE" altLang="de-DE" sz="1600" b="0" kern="0" dirty="0"/>
              <a:t>Vorlage des </a:t>
            </a:r>
            <a:r>
              <a:rPr lang="de-DE" altLang="de-DE" sz="1600" b="0" kern="0" dirty="0" smtClean="0"/>
              <a:t>priorisierenden </a:t>
            </a:r>
            <a:r>
              <a:rPr lang="de-DE" altLang="de-DE" sz="1600" b="0" kern="0" dirty="0"/>
              <a:t>Gesamtkonzeptes (Förderempfehlung) unter Beifügung aller </a:t>
            </a:r>
            <a:r>
              <a:rPr lang="de-DE" altLang="de-DE" sz="1600" b="0" kern="0" dirty="0" smtClean="0"/>
              <a:t>Anträge der Sportorganisationen bei </a:t>
            </a:r>
            <a:r>
              <a:rPr lang="de-DE" altLang="de-DE" sz="1600" b="0" kern="0" dirty="0"/>
              <a:t>der </a:t>
            </a:r>
            <a:r>
              <a:rPr lang="de-DE" altLang="de-DE" sz="1600" b="0" kern="0" dirty="0" smtClean="0"/>
              <a:t>Staatskanzlei.</a:t>
            </a:r>
            <a:endParaRPr lang="de-DE" altLang="de-DE" sz="1600" b="0" kern="0" dirty="0"/>
          </a:p>
          <a:p>
            <a:pPr>
              <a:spcAft>
                <a:spcPts val="1800"/>
              </a:spcAft>
            </a:pPr>
            <a:r>
              <a:rPr lang="de-DE" altLang="de-DE" sz="1600" b="0" kern="0" dirty="0" smtClean="0">
                <a:solidFill>
                  <a:schemeClr val="tx2"/>
                </a:solidFill>
              </a:rPr>
              <a:t>                            </a:t>
            </a:r>
          </a:p>
          <a:p>
            <a:pPr>
              <a:spcAft>
                <a:spcPts val="1800"/>
              </a:spcAft>
            </a:pPr>
            <a:r>
              <a:rPr lang="de-DE" altLang="de-DE" sz="1600" b="0" kern="0" dirty="0" smtClean="0">
                <a:solidFill>
                  <a:schemeClr val="tx2"/>
                </a:solidFill>
              </a:rPr>
              <a:t> </a:t>
            </a:r>
          </a:p>
          <a:p>
            <a:pPr>
              <a:spcAft>
                <a:spcPts val="1800"/>
              </a:spcAft>
            </a:pPr>
            <a:r>
              <a:rPr lang="de-DE" altLang="de-DE" sz="1200" b="0" kern="0" dirty="0" smtClean="0"/>
              <a:t> </a:t>
            </a:r>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3968065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12</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IX. </a:t>
            </a:r>
            <a:r>
              <a:rPr lang="de-DE" altLang="de-DE" sz="1600" dirty="0"/>
              <a:t>Verfahrensablauf und Auswahl der Fördermaßnahmen </a:t>
            </a:r>
            <a:endParaRPr lang="de-DE" altLang="de-DE" sz="1600" b="0" dirty="0"/>
          </a:p>
        </p:txBody>
      </p:sp>
      <p:sp>
        <p:nvSpPr>
          <p:cNvPr id="6" name="Rectangle 2"/>
          <p:cNvSpPr txBox="1">
            <a:spLocks noChangeArrowheads="1"/>
          </p:cNvSpPr>
          <p:nvPr/>
        </p:nvSpPr>
        <p:spPr bwMode="auto">
          <a:xfrm>
            <a:off x="827584" y="1817688"/>
            <a:ext cx="7776666" cy="4491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a:spcAft>
                <a:spcPts val="1800"/>
              </a:spcAft>
            </a:pPr>
            <a:r>
              <a:rPr lang="de-DE" altLang="de-DE" sz="1600" b="0" u="sng" kern="0" dirty="0" smtClean="0"/>
              <a:t>2. </a:t>
            </a:r>
            <a:r>
              <a:rPr lang="de-DE" altLang="de-DE" sz="1600" b="0" u="sng" kern="0" smtClean="0"/>
              <a:t>Stufe</a:t>
            </a:r>
            <a:endParaRPr lang="de-DE" altLang="de-DE" sz="1600" b="0" u="sng" kern="0" dirty="0" smtClean="0"/>
          </a:p>
          <a:p>
            <a:pPr marL="285750" indent="-285750">
              <a:spcAft>
                <a:spcPts val="1800"/>
              </a:spcAft>
              <a:buFont typeface="Arial" panose="020B0604020202020204" pitchFamily="34" charset="0"/>
              <a:buChar char="•"/>
            </a:pPr>
            <a:r>
              <a:rPr lang="de-DE" altLang="de-DE" sz="1600" b="0" kern="0" dirty="0" smtClean="0"/>
              <a:t>Förderentscheidung durch die Staatskanzlei </a:t>
            </a:r>
          </a:p>
          <a:p>
            <a:pPr marL="285750" indent="-285750">
              <a:spcAft>
                <a:spcPts val="1800"/>
              </a:spcAft>
              <a:buFont typeface="Arial" panose="020B0604020202020204" pitchFamily="34" charset="0"/>
              <a:buChar char="•"/>
            </a:pPr>
            <a:r>
              <a:rPr lang="de-DE" altLang="de-DE" sz="1600" b="0" kern="0" dirty="0" smtClean="0"/>
              <a:t>Förderinformation an die Sportorganisation durch die Staatskanzlei </a:t>
            </a:r>
          </a:p>
          <a:p>
            <a:pPr marL="285750" indent="-285750">
              <a:spcAft>
                <a:spcPts val="1800"/>
              </a:spcAft>
              <a:buFont typeface="Arial" panose="020B0604020202020204" pitchFamily="34" charset="0"/>
              <a:buChar char="•"/>
            </a:pPr>
            <a:r>
              <a:rPr lang="de-DE" altLang="de-DE" sz="1600" b="0" kern="0" dirty="0" smtClean="0"/>
              <a:t>Freischaltung des Zuwendungsantrages auf dem Förderportal des Landessportbundes NRW e.V.</a:t>
            </a:r>
          </a:p>
          <a:p>
            <a:pPr marL="285750" indent="-285750">
              <a:spcAft>
                <a:spcPts val="1800"/>
              </a:spcAft>
              <a:buFont typeface="Arial" panose="020B0604020202020204" pitchFamily="34" charset="0"/>
              <a:buChar char="•"/>
            </a:pPr>
            <a:r>
              <a:rPr lang="de-DE" altLang="de-DE" sz="1600" b="0" kern="0" dirty="0" smtClean="0"/>
              <a:t>Erstellung eines Zuwendungsantrages an die NRW.BANK als Bewilligungsbehörde durch die Sportorganisation. </a:t>
            </a:r>
          </a:p>
          <a:p>
            <a:pPr marL="285750" indent="-285750">
              <a:spcAft>
                <a:spcPts val="1800"/>
              </a:spcAft>
              <a:buFont typeface="Arial" panose="020B0604020202020204" pitchFamily="34" charset="0"/>
              <a:buChar char="•"/>
            </a:pPr>
            <a:r>
              <a:rPr lang="de-DE" altLang="de-DE" sz="1600" b="0" kern="0" dirty="0" smtClean="0"/>
              <a:t>Zuwendungsbescheid an die Sportorganisation durch die NRW.BANK</a:t>
            </a:r>
          </a:p>
          <a:p>
            <a:pPr marL="285750" indent="-285750">
              <a:spcAft>
                <a:spcPts val="1800"/>
              </a:spcAft>
              <a:buFont typeface="Arial" panose="020B0604020202020204" pitchFamily="34" charset="0"/>
              <a:buChar char="•"/>
            </a:pPr>
            <a:r>
              <a:rPr lang="de-DE" altLang="de-DE" sz="1600" b="0" kern="0" dirty="0" smtClean="0"/>
              <a:t> Automatisierte Bereitstellung der 1. Zuwendungsrate	</a:t>
            </a:r>
          </a:p>
          <a:p>
            <a:pPr>
              <a:spcAft>
                <a:spcPts val="1800"/>
              </a:spcAft>
            </a:pPr>
            <a:endParaRPr lang="de-DE" altLang="de-DE" sz="1600" b="0" kern="0" dirty="0" smtClean="0">
              <a:solidFill>
                <a:schemeClr val="tx2"/>
              </a:solidFill>
            </a:endParaRPr>
          </a:p>
          <a:p>
            <a:pPr>
              <a:spcAft>
                <a:spcPts val="1800"/>
              </a:spcAft>
            </a:pPr>
            <a:r>
              <a:rPr lang="de-DE" altLang="de-DE" sz="1200" b="0" kern="0" dirty="0" smtClean="0"/>
              <a:t> </a:t>
            </a:r>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18351748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s Rechteck 2"/>
          <p:cNvSpPr/>
          <p:nvPr/>
        </p:nvSpPr>
        <p:spPr>
          <a:xfrm>
            <a:off x="467544" y="188640"/>
            <a:ext cx="8280920"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smtClean="0">
                <a:ln>
                  <a:noFill/>
                </a:ln>
                <a:solidFill>
                  <a:prstClr val="white"/>
                </a:solidFill>
                <a:effectLst/>
                <a:uLnTx/>
                <a:uFillTx/>
                <a:latin typeface="Calibri"/>
                <a:ea typeface="+mn-ea"/>
                <a:cs typeface="+mn-cs"/>
              </a:rPr>
              <a:t>                                                       S p o r t v e r e i n e</a:t>
            </a: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Abgerundetes Rechteck 3"/>
          <p:cNvSpPr/>
          <p:nvPr/>
        </p:nvSpPr>
        <p:spPr>
          <a:xfrm>
            <a:off x="3468216" y="3237800"/>
            <a:ext cx="1679848" cy="8640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Stadtsportverband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Gemeindesportverband</a:t>
            </a:r>
            <a:br>
              <a:rPr kumimoji="0" lang="de-DE" sz="1100" b="0" i="0" u="none" strike="noStrike" kern="1200" cap="none" spc="0" normalizeH="0" baseline="0" noProof="0" dirty="0" smtClean="0">
                <a:ln>
                  <a:noFill/>
                </a:ln>
                <a:solidFill>
                  <a:prstClr val="white"/>
                </a:solidFill>
                <a:effectLst/>
                <a:uLnTx/>
                <a:uFillTx/>
                <a:latin typeface="Calibri"/>
                <a:ea typeface="+mn-ea"/>
                <a:cs typeface="+mn-cs"/>
              </a:rPr>
            </a:b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Stadtsportbund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Kreissportbund</a:t>
            </a:r>
          </a:p>
        </p:txBody>
      </p:sp>
      <p:sp>
        <p:nvSpPr>
          <p:cNvPr id="5" name="Abgerundetes Rechteck 4"/>
          <p:cNvSpPr/>
          <p:nvPr/>
        </p:nvSpPr>
        <p:spPr>
          <a:xfrm>
            <a:off x="1403648" y="3356992"/>
            <a:ext cx="936104"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Kommunal-verwaltung</a:t>
            </a:r>
          </a:p>
        </p:txBody>
      </p:sp>
      <p:sp>
        <p:nvSpPr>
          <p:cNvPr id="6" name="Abgerundetes Rechteck 5"/>
          <p:cNvSpPr/>
          <p:nvPr/>
        </p:nvSpPr>
        <p:spPr>
          <a:xfrm>
            <a:off x="468478" y="5301208"/>
            <a:ext cx="8280920"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white"/>
                </a:solidFill>
                <a:effectLst/>
                <a:uLnTx/>
                <a:uFillTx/>
                <a:latin typeface="Calibri"/>
                <a:ea typeface="+mn-ea"/>
                <a:cs typeface="+mn-cs"/>
              </a:rPr>
              <a:t>Staatskanzlei Nordrhein-Westfalen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smtClean="0">
                <a:ln>
                  <a:noFill/>
                </a:ln>
                <a:solidFill>
                  <a:prstClr val="white"/>
                </a:solidFill>
                <a:effectLst/>
                <a:uLnTx/>
                <a:uFillTx/>
                <a:latin typeface="Calibri"/>
                <a:ea typeface="+mn-ea"/>
                <a:cs typeface="+mn-cs"/>
              </a:rPr>
              <a:t>(Förderentscheidung) </a:t>
            </a:r>
          </a:p>
        </p:txBody>
      </p:sp>
      <p:sp>
        <p:nvSpPr>
          <p:cNvPr id="7" name="Abgerundetes Rechteck 6"/>
          <p:cNvSpPr/>
          <p:nvPr/>
        </p:nvSpPr>
        <p:spPr>
          <a:xfrm>
            <a:off x="7380312" y="3284984"/>
            <a:ext cx="1033700"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white"/>
                </a:solidFill>
                <a:effectLst/>
                <a:uLnTx/>
                <a:uFillTx/>
                <a:latin typeface="Calibri"/>
                <a:ea typeface="+mn-ea"/>
                <a:cs typeface="+mn-cs"/>
              </a:rPr>
              <a:t>NRW.BANK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smtClean="0">
                <a:ln>
                  <a:noFill/>
                </a:ln>
                <a:solidFill>
                  <a:prstClr val="white"/>
                </a:solidFill>
                <a:effectLst/>
                <a:uLnTx/>
                <a:uFillTx/>
                <a:latin typeface="Calibri"/>
                <a:ea typeface="+mn-ea"/>
                <a:cs typeface="+mn-cs"/>
              </a:rPr>
              <a:t>(Bewilligung)</a:t>
            </a:r>
          </a:p>
        </p:txBody>
      </p:sp>
      <p:sp>
        <p:nvSpPr>
          <p:cNvPr id="8" name="Abgerundetes Rechteck 7"/>
          <p:cNvSpPr/>
          <p:nvPr/>
        </p:nvSpPr>
        <p:spPr>
          <a:xfrm>
            <a:off x="5572071" y="4317920"/>
            <a:ext cx="1296144" cy="742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
            </a:r>
            <a:br>
              <a:rPr kumimoji="0" lang="de-DE" sz="1100" b="0" i="0" u="none" strike="noStrike" kern="1200" cap="none" spc="0" normalizeH="0" baseline="0" noProof="0" dirty="0" smtClean="0">
                <a:ln>
                  <a:noFill/>
                </a:ln>
                <a:solidFill>
                  <a:prstClr val="white"/>
                </a:solidFill>
                <a:effectLst/>
                <a:uLnTx/>
                <a:uFillTx/>
                <a:latin typeface="Calibri"/>
                <a:ea typeface="+mn-ea"/>
                <a:cs typeface="+mn-cs"/>
              </a:rPr>
            </a:b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Landessportbund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Nordrhein-Westfalen (Beratung)</a:t>
            </a:r>
            <a:br>
              <a:rPr kumimoji="0" lang="de-DE" sz="1100" b="0" i="0" u="none" strike="noStrike" kern="1200" cap="none" spc="0" normalizeH="0" baseline="0" noProof="0" dirty="0" smtClean="0">
                <a:ln>
                  <a:noFill/>
                </a:ln>
                <a:solidFill>
                  <a:prstClr val="white"/>
                </a:solidFill>
                <a:effectLst/>
                <a:uLnTx/>
                <a:uFillTx/>
                <a:latin typeface="Calibri"/>
                <a:ea typeface="+mn-ea"/>
                <a:cs typeface="+mn-cs"/>
              </a:rPr>
            </a:br>
            <a:endParaRPr kumimoji="0" lang="de-DE" sz="1100" b="0" i="0" u="none" strike="noStrike" kern="1200" cap="none" spc="0" normalizeH="0" baseline="0" noProof="0" dirty="0" smtClean="0">
              <a:ln>
                <a:noFill/>
              </a:ln>
              <a:solidFill>
                <a:prstClr val="white"/>
              </a:solidFill>
              <a:effectLst/>
              <a:uLnTx/>
              <a:uFillTx/>
              <a:latin typeface="Calibri"/>
              <a:ea typeface="+mn-ea"/>
              <a:cs typeface="+mn-cs"/>
            </a:endParaRPr>
          </a:p>
        </p:txBody>
      </p:sp>
      <p:graphicFrame>
        <p:nvGraphicFramePr>
          <p:cNvPr id="9" name="Diagramm 8"/>
          <p:cNvGraphicFramePr/>
          <p:nvPr>
            <p:extLst/>
          </p:nvPr>
        </p:nvGraphicFramePr>
        <p:xfrm>
          <a:off x="3044745" y="692696"/>
          <a:ext cx="2471936" cy="2176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Zwölfeck 9"/>
          <p:cNvSpPr/>
          <p:nvPr/>
        </p:nvSpPr>
        <p:spPr>
          <a:xfrm>
            <a:off x="3362215" y="1988840"/>
            <a:ext cx="216024" cy="216024"/>
          </a:xfrm>
          <a:prstGeom prst="dodecagon">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srgbClr val="4F81BD">
                    <a:lumMod val="50000"/>
                  </a:srgbClr>
                </a:solidFill>
                <a:effectLst/>
                <a:uLnTx/>
                <a:uFillTx/>
                <a:latin typeface="Calibri"/>
                <a:ea typeface="+mn-ea"/>
                <a:cs typeface="+mn-cs"/>
              </a:rPr>
              <a:t>1</a:t>
            </a:r>
            <a:endParaRPr kumimoji="0" lang="de-DE" sz="16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1" name="Pfeil nach links und rechts 10"/>
          <p:cNvSpPr/>
          <p:nvPr/>
        </p:nvSpPr>
        <p:spPr>
          <a:xfrm>
            <a:off x="2429762" y="3525833"/>
            <a:ext cx="990110" cy="2160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Zwölfeck 11"/>
          <p:cNvSpPr/>
          <p:nvPr/>
        </p:nvSpPr>
        <p:spPr>
          <a:xfrm>
            <a:off x="2771800" y="3237801"/>
            <a:ext cx="216024" cy="216024"/>
          </a:xfrm>
          <a:prstGeom prst="dodecagon">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srgbClr val="4F81BD">
                    <a:lumMod val="50000"/>
                  </a:srgbClr>
                </a:solidFill>
                <a:effectLst/>
                <a:uLnTx/>
                <a:uFillTx/>
                <a:latin typeface="Calibri"/>
                <a:ea typeface="+mn-ea"/>
                <a:cs typeface="+mn-cs"/>
              </a:rPr>
              <a:t>2</a:t>
            </a:r>
            <a:endParaRPr kumimoji="0" lang="de-DE" sz="16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3" name="Textfeld 12"/>
          <p:cNvSpPr txBox="1"/>
          <p:nvPr/>
        </p:nvSpPr>
        <p:spPr>
          <a:xfrm>
            <a:off x="2375756" y="3741856"/>
            <a:ext cx="116254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smtClean="0">
                <a:ln>
                  <a:noFill/>
                </a:ln>
                <a:solidFill>
                  <a:srgbClr val="4F81BD">
                    <a:lumMod val="50000"/>
                  </a:srgbClr>
                </a:solidFill>
                <a:effectLst/>
                <a:uLnTx/>
                <a:uFillTx/>
                <a:latin typeface="Calibri"/>
                <a:ea typeface="+mn-ea"/>
                <a:cs typeface="+mn-cs"/>
              </a:rPr>
              <a:t>Benehmen </a:t>
            </a:r>
            <a:br>
              <a:rPr kumimoji="0" lang="de-DE" sz="900" b="0" i="0" u="none" strike="noStrike" kern="1200" cap="none" spc="0" normalizeH="0" baseline="0" noProof="0" dirty="0" smtClean="0">
                <a:ln>
                  <a:noFill/>
                </a:ln>
                <a:solidFill>
                  <a:srgbClr val="4F81BD">
                    <a:lumMod val="50000"/>
                  </a:srgbClr>
                </a:solidFill>
                <a:effectLst/>
                <a:uLnTx/>
                <a:uFillTx/>
                <a:latin typeface="Calibri"/>
                <a:ea typeface="+mn-ea"/>
                <a:cs typeface="+mn-cs"/>
              </a:rPr>
            </a:br>
            <a:r>
              <a:rPr kumimoji="0" lang="de-DE" sz="900" b="0" i="0" u="none" strike="noStrike" kern="1200" cap="none" spc="0" normalizeH="0" baseline="0" noProof="0" dirty="0" smtClean="0">
                <a:ln>
                  <a:noFill/>
                </a:ln>
                <a:solidFill>
                  <a:srgbClr val="4F81BD">
                    <a:lumMod val="50000"/>
                  </a:srgbClr>
                </a:solidFill>
                <a:effectLst/>
                <a:uLnTx/>
                <a:uFillTx/>
                <a:latin typeface="Calibri"/>
                <a:ea typeface="+mn-ea"/>
                <a:cs typeface="+mn-cs"/>
              </a:rPr>
              <a:t>einholen</a:t>
            </a:r>
            <a:endParaRPr kumimoji="0" lang="de-DE" sz="9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4" name="Pfeil nach unten 13"/>
          <p:cNvSpPr/>
          <p:nvPr/>
        </p:nvSpPr>
        <p:spPr>
          <a:xfrm>
            <a:off x="4199166" y="4173905"/>
            <a:ext cx="216024" cy="9960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feld 15"/>
          <p:cNvSpPr txBox="1"/>
          <p:nvPr/>
        </p:nvSpPr>
        <p:spPr>
          <a:xfrm rot="16200000">
            <a:off x="3517286" y="4365684"/>
            <a:ext cx="95846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srgbClr val="4F81BD">
                    <a:lumMod val="50000"/>
                  </a:srgbClr>
                </a:solidFill>
                <a:effectLst/>
                <a:uLnTx/>
                <a:uFillTx/>
                <a:latin typeface="Calibri"/>
                <a:ea typeface="+mn-ea"/>
                <a:cs typeface="+mn-cs"/>
              </a:rPr>
              <a:t>Liste Förder-empfehlung</a:t>
            </a:r>
            <a:endParaRPr kumimoji="0" lang="de-DE" sz="11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7" name="Textfeld 16"/>
          <p:cNvSpPr txBox="1"/>
          <p:nvPr/>
        </p:nvSpPr>
        <p:spPr>
          <a:xfrm rot="16200000">
            <a:off x="-514946" y="3213773"/>
            <a:ext cx="242344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srgbClr val="4F81BD">
                    <a:lumMod val="50000"/>
                  </a:srgbClr>
                </a:solidFill>
                <a:effectLst/>
                <a:uLnTx/>
                <a:uFillTx/>
                <a:latin typeface="Calibri"/>
                <a:ea typeface="+mn-ea"/>
                <a:cs typeface="+mn-cs"/>
              </a:rPr>
              <a:t>Information  über  Förderentscheidung</a:t>
            </a:r>
            <a:endParaRPr kumimoji="0" lang="de-DE" sz="11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8" name="Zwölfeck 17"/>
          <p:cNvSpPr/>
          <p:nvPr/>
        </p:nvSpPr>
        <p:spPr>
          <a:xfrm>
            <a:off x="395536" y="2996951"/>
            <a:ext cx="216024" cy="216024"/>
          </a:xfrm>
          <a:prstGeom prst="dodecagon">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srgbClr val="4F81BD">
                    <a:lumMod val="50000"/>
                  </a:srgbClr>
                </a:solidFill>
                <a:effectLst/>
                <a:uLnTx/>
                <a:uFillTx/>
                <a:latin typeface="Calibri"/>
                <a:ea typeface="+mn-ea"/>
                <a:cs typeface="+mn-cs"/>
              </a:rPr>
              <a:t>5</a:t>
            </a:r>
            <a:endParaRPr kumimoji="0" lang="de-DE" sz="16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9" name="Zwölfeck 18"/>
          <p:cNvSpPr/>
          <p:nvPr/>
        </p:nvSpPr>
        <p:spPr>
          <a:xfrm>
            <a:off x="3565048" y="4473115"/>
            <a:ext cx="216024" cy="216024"/>
          </a:xfrm>
          <a:prstGeom prst="dodecagon">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srgbClr val="4F81BD">
                    <a:lumMod val="50000"/>
                  </a:srgbClr>
                </a:solidFill>
                <a:effectLst/>
                <a:uLnTx/>
                <a:uFillTx/>
                <a:latin typeface="Calibri"/>
                <a:ea typeface="+mn-ea"/>
                <a:cs typeface="+mn-cs"/>
              </a:rPr>
              <a:t>3</a:t>
            </a:r>
            <a:endParaRPr kumimoji="0" lang="de-DE" sz="16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20" name="Pfeil nach unten 19"/>
          <p:cNvSpPr/>
          <p:nvPr/>
        </p:nvSpPr>
        <p:spPr>
          <a:xfrm rot="10800000">
            <a:off x="7812361" y="4149080"/>
            <a:ext cx="216024" cy="9960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feld 20"/>
          <p:cNvSpPr txBox="1"/>
          <p:nvPr/>
        </p:nvSpPr>
        <p:spPr>
          <a:xfrm rot="16200000">
            <a:off x="7692590" y="4412867"/>
            <a:ext cx="95846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srgbClr val="4F81BD">
                    <a:lumMod val="50000"/>
                  </a:srgbClr>
                </a:solidFill>
                <a:effectLst/>
                <a:uLnTx/>
                <a:uFillTx/>
                <a:latin typeface="Calibri"/>
                <a:ea typeface="+mn-ea"/>
                <a:cs typeface="+mn-cs"/>
              </a:rPr>
              <a:t>Förder-entscheidung</a:t>
            </a:r>
            <a:endParaRPr kumimoji="0" lang="de-DE" sz="11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22" name="Zwölfeck 21"/>
          <p:cNvSpPr/>
          <p:nvPr/>
        </p:nvSpPr>
        <p:spPr>
          <a:xfrm>
            <a:off x="8388424" y="4539099"/>
            <a:ext cx="216024" cy="216024"/>
          </a:xfrm>
          <a:prstGeom prst="dodecagon">
            <a:avLst/>
          </a:prstGeom>
          <a:solidFill>
            <a:srgbClr val="92D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srgbClr val="4F81BD">
                    <a:lumMod val="50000"/>
                  </a:srgbClr>
                </a:solidFill>
                <a:effectLst/>
                <a:uLnTx/>
                <a:uFillTx/>
                <a:latin typeface="Calibri"/>
                <a:ea typeface="+mn-ea"/>
                <a:cs typeface="+mn-cs"/>
              </a:rPr>
              <a:t>5</a:t>
            </a:r>
            <a:endParaRPr kumimoji="0" lang="de-DE" sz="16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23" name="Pfeil nach rechts 22"/>
          <p:cNvSpPr/>
          <p:nvPr/>
        </p:nvSpPr>
        <p:spPr>
          <a:xfrm>
            <a:off x="5220071" y="3537012"/>
            <a:ext cx="1944217" cy="1800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feld 23"/>
          <p:cNvSpPr txBox="1"/>
          <p:nvPr/>
        </p:nvSpPr>
        <p:spPr>
          <a:xfrm>
            <a:off x="4932040" y="3165793"/>
            <a:ext cx="2088232"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srgbClr val="4F81BD">
                    <a:lumMod val="50000"/>
                  </a:srgbClr>
                </a:solidFill>
                <a:effectLst/>
                <a:uLnTx/>
                <a:uFillTx/>
                <a:latin typeface="Calibri"/>
                <a:ea typeface="+mn-ea"/>
                <a:cs typeface="+mn-cs"/>
              </a:rPr>
              <a:t>Kopie der Liste Förderempfehlung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Nach oben gebogener Pfeil 24"/>
          <p:cNvSpPr/>
          <p:nvPr/>
        </p:nvSpPr>
        <p:spPr>
          <a:xfrm rot="10800000" flipH="1">
            <a:off x="5220072" y="3813865"/>
            <a:ext cx="1080120" cy="378044"/>
          </a:xfrm>
          <a:prstGeom prst="bentUpArrow">
            <a:avLst>
              <a:gd name="adj1" fmla="val 25000"/>
              <a:gd name="adj2" fmla="val 25000"/>
              <a:gd name="adj3" fmla="val 270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Pfeil nach unten 25"/>
          <p:cNvSpPr/>
          <p:nvPr/>
        </p:nvSpPr>
        <p:spPr>
          <a:xfrm>
            <a:off x="7668344" y="980727"/>
            <a:ext cx="216024" cy="21721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Pfeil nach unten 26"/>
          <p:cNvSpPr/>
          <p:nvPr/>
        </p:nvSpPr>
        <p:spPr>
          <a:xfrm rot="10800000">
            <a:off x="7956376" y="980727"/>
            <a:ext cx="216024" cy="21775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feld 27"/>
          <p:cNvSpPr txBox="1"/>
          <p:nvPr/>
        </p:nvSpPr>
        <p:spPr>
          <a:xfrm rot="16200000">
            <a:off x="6508156" y="1854045"/>
            <a:ext cx="203350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srgbClr val="4F81BD">
                    <a:lumMod val="50000"/>
                  </a:srgbClr>
                </a:solidFill>
                <a:effectLst/>
                <a:uLnTx/>
                <a:uFillTx/>
                <a:latin typeface="Calibri"/>
                <a:ea typeface="+mn-ea"/>
                <a:cs typeface="+mn-cs"/>
              </a:rPr>
              <a:t>Antrag auf Gewährung einer Zuwendung</a:t>
            </a:r>
            <a:endParaRPr kumimoji="0" lang="de-DE" sz="11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29" name="Textfeld 28"/>
          <p:cNvSpPr txBox="1"/>
          <p:nvPr/>
        </p:nvSpPr>
        <p:spPr>
          <a:xfrm rot="16200000">
            <a:off x="7214446" y="2082699"/>
            <a:ext cx="203350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srgbClr val="4F81BD">
                    <a:lumMod val="50000"/>
                  </a:srgbClr>
                </a:solidFill>
                <a:effectLst/>
                <a:uLnTx/>
                <a:uFillTx/>
                <a:latin typeface="Calibri"/>
                <a:ea typeface="+mn-ea"/>
                <a:cs typeface="+mn-cs"/>
              </a:rPr>
              <a:t>Zuwendungsbescheid</a:t>
            </a:r>
            <a:endParaRPr kumimoji="0" lang="de-DE" sz="11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30" name="Zwölfeck 29"/>
          <p:cNvSpPr/>
          <p:nvPr/>
        </p:nvSpPr>
        <p:spPr>
          <a:xfrm>
            <a:off x="8388424" y="2060848"/>
            <a:ext cx="216024" cy="216024"/>
          </a:xfrm>
          <a:prstGeom prst="dodecagon">
            <a:avLst/>
          </a:prstGeom>
          <a:solidFill>
            <a:srgbClr val="92D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srgbClr val="4F81BD">
                    <a:lumMod val="50000"/>
                  </a:srgbClr>
                </a:solidFill>
                <a:effectLst/>
                <a:uLnTx/>
                <a:uFillTx/>
                <a:latin typeface="Calibri"/>
                <a:ea typeface="+mn-ea"/>
                <a:cs typeface="+mn-cs"/>
              </a:rPr>
              <a:t>7</a:t>
            </a:r>
            <a:endParaRPr kumimoji="0" lang="de-DE" sz="16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31" name="Zwölfeck 30"/>
          <p:cNvSpPr/>
          <p:nvPr/>
        </p:nvSpPr>
        <p:spPr>
          <a:xfrm>
            <a:off x="7092280" y="1988840"/>
            <a:ext cx="216024" cy="216024"/>
          </a:xfrm>
          <a:prstGeom prst="dodecagon">
            <a:avLst/>
          </a:prstGeom>
          <a:solidFill>
            <a:srgbClr val="92D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srgbClr val="4F81BD">
                    <a:lumMod val="50000"/>
                  </a:srgbClr>
                </a:solidFill>
                <a:effectLst/>
                <a:uLnTx/>
                <a:uFillTx/>
                <a:latin typeface="Calibri"/>
                <a:ea typeface="+mn-ea"/>
                <a:cs typeface="+mn-cs"/>
              </a:rPr>
              <a:t>6</a:t>
            </a:r>
            <a:endParaRPr kumimoji="0" lang="de-DE" sz="16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35" name="Rechteck 34"/>
          <p:cNvSpPr/>
          <p:nvPr/>
        </p:nvSpPr>
        <p:spPr>
          <a:xfrm>
            <a:off x="467544" y="6237312"/>
            <a:ext cx="6472679" cy="144016"/>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srgbClr val="4F81BD">
                    <a:lumMod val="50000"/>
                  </a:srgbClr>
                </a:solidFill>
                <a:effectLst/>
                <a:uLnTx/>
                <a:uFillTx/>
                <a:latin typeface="Calibri"/>
                <a:ea typeface="+mn-ea"/>
                <a:cs typeface="+mn-cs"/>
              </a:rPr>
              <a:t>1.Stufe</a:t>
            </a:r>
            <a:endParaRPr kumimoji="0" lang="de-DE" sz="11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36" name="Rechteck 35"/>
          <p:cNvSpPr/>
          <p:nvPr/>
        </p:nvSpPr>
        <p:spPr>
          <a:xfrm>
            <a:off x="6940223" y="6237312"/>
            <a:ext cx="1809175" cy="144016"/>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4F81BD">
                    <a:lumMod val="50000"/>
                  </a:srgbClr>
                </a:solidFill>
                <a:effectLst/>
                <a:uLnTx/>
                <a:uFillTx/>
                <a:latin typeface="Calibri"/>
                <a:ea typeface="+mn-ea"/>
                <a:cs typeface="+mn-cs"/>
              </a:rPr>
              <a:t>2</a:t>
            </a:r>
            <a:r>
              <a:rPr kumimoji="0" lang="de-DE" sz="1100" b="0" i="0" u="none" strike="noStrike" kern="1200" cap="none" spc="0" normalizeH="0" baseline="0" noProof="0" dirty="0" smtClean="0">
                <a:ln>
                  <a:noFill/>
                </a:ln>
                <a:solidFill>
                  <a:srgbClr val="4F81BD">
                    <a:lumMod val="50000"/>
                  </a:srgbClr>
                </a:solidFill>
                <a:effectLst/>
                <a:uLnTx/>
                <a:uFillTx/>
                <a:latin typeface="Calibri"/>
                <a:ea typeface="+mn-ea"/>
                <a:cs typeface="+mn-cs"/>
              </a:rPr>
              <a:t>.Stufe</a:t>
            </a:r>
            <a:endParaRPr kumimoji="0" lang="de-DE" sz="11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cxnSp>
        <p:nvCxnSpPr>
          <p:cNvPr id="38" name="Gerade Verbindung 37"/>
          <p:cNvCxnSpPr/>
          <p:nvPr/>
        </p:nvCxnSpPr>
        <p:spPr>
          <a:xfrm flipV="1">
            <a:off x="6940223" y="0"/>
            <a:ext cx="0" cy="6858000"/>
          </a:xfrm>
          <a:prstGeom prst="line">
            <a:avLst/>
          </a:prstGeom>
          <a:ln w="12700" cap="rnd">
            <a:solidFill>
              <a:schemeClr val="tx1"/>
            </a:solidFill>
            <a:prstDash val="lgDash"/>
            <a:headEnd w="med" len="lg"/>
          </a:ln>
        </p:spPr>
        <p:style>
          <a:lnRef idx="1">
            <a:schemeClr val="accent1"/>
          </a:lnRef>
          <a:fillRef idx="0">
            <a:schemeClr val="accent1"/>
          </a:fillRef>
          <a:effectRef idx="0">
            <a:schemeClr val="accent1"/>
          </a:effectRef>
          <a:fontRef idx="minor">
            <a:schemeClr val="tx1"/>
          </a:fontRef>
        </p:style>
      </p:cxnSp>
      <p:sp>
        <p:nvSpPr>
          <p:cNvPr id="40" name="Zwölfeck 39"/>
          <p:cNvSpPr/>
          <p:nvPr/>
        </p:nvSpPr>
        <p:spPr>
          <a:xfrm>
            <a:off x="5292080" y="5625244"/>
            <a:ext cx="216024" cy="216024"/>
          </a:xfrm>
          <a:prstGeom prst="dodecagon">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srgbClr val="4F81BD">
                    <a:lumMod val="50000"/>
                  </a:srgbClr>
                </a:solidFill>
                <a:effectLst/>
                <a:uLnTx/>
                <a:uFillTx/>
                <a:latin typeface="Calibri"/>
                <a:ea typeface="+mn-ea"/>
                <a:cs typeface="+mn-cs"/>
              </a:rPr>
              <a:t>4</a:t>
            </a:r>
            <a:endParaRPr kumimoji="0" lang="de-DE" sz="16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2" name="Pfeil nach oben 1"/>
          <p:cNvSpPr/>
          <p:nvPr/>
        </p:nvSpPr>
        <p:spPr>
          <a:xfrm>
            <a:off x="755576" y="980728"/>
            <a:ext cx="216024" cy="41644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Pfeil nach unten 36"/>
          <p:cNvSpPr/>
          <p:nvPr/>
        </p:nvSpPr>
        <p:spPr>
          <a:xfrm rot="10800000">
            <a:off x="4644008" y="4172744"/>
            <a:ext cx="216024" cy="9960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feld 38"/>
          <p:cNvSpPr txBox="1"/>
          <p:nvPr/>
        </p:nvSpPr>
        <p:spPr>
          <a:xfrm rot="16200000">
            <a:off x="4645436" y="4386882"/>
            <a:ext cx="1084472"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srgbClr val="4F81BD">
                    <a:lumMod val="50000"/>
                  </a:srgbClr>
                </a:solidFill>
                <a:effectLst/>
                <a:uLnTx/>
                <a:uFillTx/>
                <a:latin typeface="Calibri"/>
                <a:ea typeface="+mn-ea"/>
                <a:cs typeface="+mn-cs"/>
              </a:rPr>
              <a:t>Förder-entscheidung (Information)</a:t>
            </a:r>
            <a:endParaRPr kumimoji="0" lang="de-DE" sz="11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42" name="Zwölfeck 41"/>
          <p:cNvSpPr/>
          <p:nvPr/>
        </p:nvSpPr>
        <p:spPr>
          <a:xfrm>
            <a:off x="4428918" y="4545123"/>
            <a:ext cx="216024" cy="216024"/>
          </a:xfrm>
          <a:prstGeom prst="dodecagon">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srgbClr val="4F81BD">
                    <a:lumMod val="50000"/>
                  </a:srgbClr>
                </a:solidFill>
                <a:effectLst/>
                <a:uLnTx/>
                <a:uFillTx/>
                <a:latin typeface="Calibri"/>
                <a:ea typeface="+mn-ea"/>
                <a:cs typeface="+mn-cs"/>
              </a:rPr>
              <a:t>5</a:t>
            </a:r>
            <a:endParaRPr kumimoji="0" lang="de-DE" sz="16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44" name="Ellipse 4"/>
          <p:cNvSpPr/>
          <p:nvPr/>
        </p:nvSpPr>
        <p:spPr>
          <a:xfrm>
            <a:off x="3651000" y="2755522"/>
            <a:ext cx="1391011" cy="3932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endParaRPr kumimoji="0" lang="de-DE" sz="5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Ellipse 31"/>
          <p:cNvSpPr/>
          <p:nvPr/>
        </p:nvSpPr>
        <p:spPr>
          <a:xfrm>
            <a:off x="3279876" y="2348881"/>
            <a:ext cx="2084212" cy="6032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Einreichung Vorhaben im Förderportal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prstClr val="white"/>
                </a:solidFill>
                <a:effectLst/>
                <a:uLnTx/>
                <a:uFillTx/>
                <a:latin typeface="Calibri"/>
                <a:ea typeface="+mn-ea"/>
                <a:cs typeface="+mn-cs"/>
              </a:rPr>
              <a:t> LSB NRW</a:t>
            </a:r>
            <a:endParaRPr kumimoji="0" lang="de-DE"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45" name="Pfeil nach unten 44"/>
          <p:cNvSpPr/>
          <p:nvPr/>
        </p:nvSpPr>
        <p:spPr>
          <a:xfrm>
            <a:off x="4139952" y="2996952"/>
            <a:ext cx="308991" cy="197754"/>
          </a:xfrm>
          <a:prstGeom prst="down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5" name="Fußzeilenplatzhalter 14"/>
          <p:cNvSpPr>
            <a:spLocks noGrp="1"/>
          </p:cNvSpPr>
          <p:nvPr>
            <p:ph type="ftr" sz="quarter" idx="11"/>
          </p:nvPr>
        </p:nvSpPr>
        <p:spPr/>
        <p:txBody>
          <a:bodyPr/>
          <a:lstStyle/>
          <a:p>
            <a:endParaRPr lang="de-DE" dirty="0"/>
          </a:p>
        </p:txBody>
      </p:sp>
      <p:sp>
        <p:nvSpPr>
          <p:cNvPr id="33" name="Foliennummernplatzhalter 32"/>
          <p:cNvSpPr>
            <a:spLocks noGrp="1"/>
          </p:cNvSpPr>
          <p:nvPr>
            <p:ph type="sldNum" sz="quarter" idx="12"/>
          </p:nvPr>
        </p:nvSpPr>
        <p:spPr/>
        <p:txBody>
          <a:bodyPr/>
          <a:lstStyle/>
          <a:p>
            <a:fld id="{2BE27506-89E3-4AD9-B22A-7B398258A6ED}" type="slidenum">
              <a:rPr lang="de-DE" smtClean="0"/>
              <a:t>13</a:t>
            </a:fld>
            <a:endParaRPr lang="de-DE"/>
          </a:p>
        </p:txBody>
      </p:sp>
    </p:spTree>
    <p:extLst>
      <p:ext uri="{BB962C8B-B14F-4D97-AF65-F5344CB8AC3E}">
        <p14:creationId xmlns:p14="http://schemas.microsoft.com/office/powerpoint/2010/main" val="1995201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F5F082D-BA24-47FC-A0B2-356CDB07A4A6}" type="slidenum">
              <a:rPr lang="de-DE" altLang="de-DE" b="1">
                <a:solidFill>
                  <a:srgbClr val="000000"/>
                </a:solidFill>
              </a:rPr>
              <a:pPr/>
              <a:t>14</a:t>
            </a:fld>
            <a:endParaRPr lang="de-DE" altLang="de-DE" b="1" dirty="0">
              <a:solidFill>
                <a:srgbClr val="000000"/>
              </a:solidFill>
            </a:endParaRPr>
          </a:p>
        </p:txBody>
      </p:sp>
      <p:sp>
        <p:nvSpPr>
          <p:cNvPr id="11268" name="Rectangle 4"/>
          <p:cNvSpPr>
            <a:spLocks noChangeArrowheads="1"/>
          </p:cNvSpPr>
          <p:nvPr/>
        </p:nvSpPr>
        <p:spPr bwMode="auto">
          <a:xfrm>
            <a:off x="0" y="1268413"/>
            <a:ext cx="9144000" cy="5040312"/>
          </a:xfrm>
          <a:prstGeom prst="rect">
            <a:avLst/>
          </a:prstGeom>
          <a:solidFill>
            <a:srgbClr val="EFF4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smtClean="0">
              <a:solidFill>
                <a:srgbClr val="000000"/>
              </a:solidFill>
              <a:latin typeface="Arial" pitchFamily="34" charset="0"/>
            </a:endParaRPr>
          </a:p>
        </p:txBody>
      </p:sp>
      <p:sp>
        <p:nvSpPr>
          <p:cNvPr id="11266" name="Rectangle 2"/>
          <p:cNvSpPr>
            <a:spLocks noGrp="1" noChangeArrowheads="1"/>
          </p:cNvSpPr>
          <p:nvPr>
            <p:ph type="title"/>
          </p:nvPr>
        </p:nvSpPr>
        <p:spPr bwMode="auto">
          <a:xfrm>
            <a:off x="539750" y="1268413"/>
            <a:ext cx="8064500" cy="7204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p>
            <a:pPr>
              <a:lnSpc>
                <a:spcPts val="3300"/>
              </a:lnSpc>
              <a:spcAft>
                <a:spcPts val="0"/>
              </a:spcAft>
            </a:pPr>
            <a:r>
              <a:rPr lang="de-DE" altLang="de-DE" sz="1600" dirty="0" smtClean="0"/>
              <a:t>XI. Weiterer Verfahrensablauf</a:t>
            </a:r>
            <a:endParaRPr lang="de-DE" altLang="de-DE" sz="1600" b="0" dirty="0"/>
          </a:p>
        </p:txBody>
      </p:sp>
      <p:sp>
        <p:nvSpPr>
          <p:cNvPr id="6" name="Rectangle 2"/>
          <p:cNvSpPr txBox="1">
            <a:spLocks noChangeArrowheads="1"/>
          </p:cNvSpPr>
          <p:nvPr/>
        </p:nvSpPr>
        <p:spPr bwMode="auto">
          <a:xfrm>
            <a:off x="827584" y="1817688"/>
            <a:ext cx="7776666" cy="4491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44000" rIns="91440" bIns="45720" numCol="1" anchor="t"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BoldMT" charset="0"/>
              </a:defRPr>
            </a:lvl2pPr>
            <a:lvl3pPr algn="l" rtl="0" eaLnBrk="1" fontAlgn="base" hangingPunct="1">
              <a:spcBef>
                <a:spcPct val="0"/>
              </a:spcBef>
              <a:spcAft>
                <a:spcPct val="0"/>
              </a:spcAft>
              <a:defRPr sz="2000" b="1">
                <a:solidFill>
                  <a:schemeClr val="tx1"/>
                </a:solidFill>
                <a:latin typeface="Arial-BoldMT" charset="0"/>
              </a:defRPr>
            </a:lvl3pPr>
            <a:lvl4pPr algn="l" rtl="0" eaLnBrk="1" fontAlgn="base" hangingPunct="1">
              <a:spcBef>
                <a:spcPct val="0"/>
              </a:spcBef>
              <a:spcAft>
                <a:spcPct val="0"/>
              </a:spcAft>
              <a:defRPr sz="2000" b="1">
                <a:solidFill>
                  <a:schemeClr val="tx1"/>
                </a:solidFill>
                <a:latin typeface="Arial-BoldMT" charset="0"/>
              </a:defRPr>
            </a:lvl4pPr>
            <a:lvl5pPr algn="l" rtl="0" eaLnBrk="1" fontAlgn="base" hangingPunct="1">
              <a:spcBef>
                <a:spcPct val="0"/>
              </a:spcBef>
              <a:spcAft>
                <a:spcPct val="0"/>
              </a:spcAft>
              <a:defRPr sz="2000" b="1">
                <a:solidFill>
                  <a:schemeClr val="tx1"/>
                </a:solidFill>
                <a:latin typeface="Arial-BoldMT" charset="0"/>
              </a:defRPr>
            </a:lvl5pPr>
            <a:lvl6pPr marL="457200" algn="l" rtl="0" eaLnBrk="1" fontAlgn="base" hangingPunct="1">
              <a:spcBef>
                <a:spcPct val="0"/>
              </a:spcBef>
              <a:spcAft>
                <a:spcPct val="0"/>
              </a:spcAft>
              <a:defRPr sz="2000" b="1">
                <a:solidFill>
                  <a:schemeClr val="tx1"/>
                </a:solidFill>
                <a:latin typeface="Arial-BoldMT" charset="0"/>
              </a:defRPr>
            </a:lvl6pPr>
            <a:lvl7pPr marL="914400" algn="l" rtl="0" eaLnBrk="1" fontAlgn="base" hangingPunct="1">
              <a:spcBef>
                <a:spcPct val="0"/>
              </a:spcBef>
              <a:spcAft>
                <a:spcPct val="0"/>
              </a:spcAft>
              <a:defRPr sz="2000" b="1">
                <a:solidFill>
                  <a:schemeClr val="tx1"/>
                </a:solidFill>
                <a:latin typeface="Arial-BoldMT" charset="0"/>
              </a:defRPr>
            </a:lvl7pPr>
            <a:lvl8pPr marL="1371600" algn="l" rtl="0" eaLnBrk="1" fontAlgn="base" hangingPunct="1">
              <a:spcBef>
                <a:spcPct val="0"/>
              </a:spcBef>
              <a:spcAft>
                <a:spcPct val="0"/>
              </a:spcAft>
              <a:defRPr sz="2000" b="1">
                <a:solidFill>
                  <a:schemeClr val="tx1"/>
                </a:solidFill>
                <a:latin typeface="Arial-BoldMT" charset="0"/>
              </a:defRPr>
            </a:lvl8pPr>
            <a:lvl9pPr marL="1828800" algn="l" rtl="0" eaLnBrk="1" fontAlgn="base" hangingPunct="1">
              <a:spcBef>
                <a:spcPct val="0"/>
              </a:spcBef>
              <a:spcAft>
                <a:spcPct val="0"/>
              </a:spcAft>
              <a:defRPr sz="2000" b="1">
                <a:solidFill>
                  <a:schemeClr val="tx1"/>
                </a:solidFill>
                <a:latin typeface="Arial-BoldMT" charset="0"/>
              </a:defRPr>
            </a:lvl9pPr>
          </a:lstStyle>
          <a:p>
            <a:pPr marL="285750" indent="-285750">
              <a:spcAft>
                <a:spcPts val="600"/>
              </a:spcAft>
              <a:buFont typeface="Arial" panose="020B0604020202020204" pitchFamily="34" charset="0"/>
              <a:buChar char="•"/>
            </a:pPr>
            <a:r>
              <a:rPr lang="de-DE" altLang="de-DE" sz="1600" b="0" kern="0" dirty="0" smtClean="0"/>
              <a:t>ab sofort</a:t>
            </a:r>
            <a:endParaRPr lang="de-DE" altLang="de-DE" sz="1600" b="0" kern="0" dirty="0"/>
          </a:p>
          <a:p>
            <a:pPr>
              <a:spcAft>
                <a:spcPts val="1800"/>
              </a:spcAft>
            </a:pPr>
            <a:r>
              <a:rPr lang="de-DE" altLang="de-DE" sz="1600" b="0" kern="0" dirty="0" smtClean="0"/>
              <a:t>	Abstimmungsprozess innerhalb der örtlichen Sportorganisationen unter 	Einbindung der Sportvereine und Sportverbände.</a:t>
            </a:r>
          </a:p>
          <a:p>
            <a:pPr marL="285750" indent="-285750">
              <a:spcAft>
                <a:spcPts val="600"/>
              </a:spcAft>
              <a:buFont typeface="Arial" panose="020B0604020202020204" pitchFamily="34" charset="0"/>
              <a:buChar char="•"/>
            </a:pPr>
            <a:r>
              <a:rPr lang="de-DE" altLang="de-DE" sz="1600" b="0" kern="0" dirty="0" smtClean="0"/>
              <a:t>ab 15.09.2019</a:t>
            </a:r>
          </a:p>
          <a:p>
            <a:pPr lvl="1">
              <a:spcAft>
                <a:spcPts val="2400"/>
              </a:spcAft>
            </a:pPr>
            <a:r>
              <a:rPr lang="de-DE" altLang="de-DE" sz="1600" b="0" kern="0" dirty="0" smtClean="0"/>
              <a:t>	Jeweils zwei dezentrale Informationsveranstaltungen in den fünf 	Regierungsbezirken bis zum 16. Oktober 2019.</a:t>
            </a:r>
          </a:p>
          <a:p>
            <a:pPr marL="285750" indent="-285750">
              <a:spcAft>
                <a:spcPts val="600"/>
              </a:spcAft>
              <a:buFont typeface="Arial" panose="020B0604020202020204" pitchFamily="34" charset="0"/>
              <a:buChar char="•"/>
            </a:pPr>
            <a:r>
              <a:rPr lang="de-DE" altLang="de-DE" sz="1600" b="0" kern="0" dirty="0" smtClean="0"/>
              <a:t>ab 1.10.2019</a:t>
            </a:r>
          </a:p>
          <a:p>
            <a:pPr>
              <a:spcAft>
                <a:spcPts val="2400"/>
              </a:spcAft>
            </a:pPr>
            <a:r>
              <a:rPr lang="de-DE" altLang="de-DE" sz="1600" b="0" kern="0" dirty="0" smtClean="0"/>
              <a:t>	Freischaltung des Moduls „Moderne Sportstätte 2022“ auf dem 	Förderportal des Landessportbundes.</a:t>
            </a:r>
          </a:p>
          <a:p>
            <a:pPr marL="285750" indent="-285750">
              <a:spcAft>
                <a:spcPts val="600"/>
              </a:spcAft>
              <a:buFont typeface="Arial" panose="020B0604020202020204" pitchFamily="34" charset="0"/>
              <a:buChar char="•"/>
            </a:pPr>
            <a:r>
              <a:rPr lang="de-DE" altLang="de-DE" sz="1600" b="0" kern="0" dirty="0" smtClean="0"/>
              <a:t>ab 1.11.2019</a:t>
            </a:r>
          </a:p>
          <a:p>
            <a:pPr>
              <a:spcAft>
                <a:spcPts val="600"/>
              </a:spcAft>
            </a:pPr>
            <a:r>
              <a:rPr lang="de-DE" altLang="de-DE" sz="1600" b="0" kern="0" dirty="0"/>
              <a:t>	</a:t>
            </a:r>
            <a:r>
              <a:rPr lang="de-DE" altLang="de-DE" sz="1600" b="0" kern="0" dirty="0" smtClean="0"/>
              <a:t>Freischaltung der Antragsplattform der NRW.BANK</a:t>
            </a:r>
          </a:p>
          <a:p>
            <a:pPr>
              <a:spcAft>
                <a:spcPts val="600"/>
              </a:spcAft>
            </a:pPr>
            <a:endParaRPr lang="de-DE" altLang="de-DE" sz="1600" b="0" kern="0" dirty="0" smtClean="0">
              <a:solidFill>
                <a:schemeClr val="tx2"/>
              </a:solidFill>
            </a:endParaRPr>
          </a:p>
          <a:p>
            <a:pPr>
              <a:spcAft>
                <a:spcPts val="600"/>
              </a:spcAft>
            </a:pPr>
            <a:r>
              <a:rPr lang="de-DE" altLang="de-DE" sz="1600" b="0" kern="0" dirty="0">
                <a:solidFill>
                  <a:schemeClr val="tx2"/>
                </a:solidFill>
              </a:rPr>
              <a:t>	</a:t>
            </a:r>
            <a:r>
              <a:rPr lang="de-DE" altLang="de-DE" sz="1600" b="0" kern="0" dirty="0" smtClean="0">
                <a:solidFill>
                  <a:schemeClr val="tx2"/>
                </a:solidFill>
              </a:rPr>
              <a:t> </a:t>
            </a:r>
          </a:p>
          <a:p>
            <a:pPr marL="285750" indent="-285750">
              <a:spcAft>
                <a:spcPts val="600"/>
              </a:spcAft>
              <a:buFont typeface="Arial" panose="020B0604020202020204" pitchFamily="34" charset="0"/>
              <a:buChar char="•"/>
            </a:pPr>
            <a:endParaRPr lang="de-DE" altLang="de-DE" sz="1600" b="0" kern="0" dirty="0" smtClean="0">
              <a:solidFill>
                <a:schemeClr val="tx2"/>
              </a:solidFill>
            </a:endParaRPr>
          </a:p>
        </p:txBody>
      </p:sp>
      <p:sp>
        <p:nvSpPr>
          <p:cNvPr id="7" name="Fußzeilenplatzhalter 3"/>
          <p:cNvSpPr>
            <a:spLocks noGrp="1"/>
          </p:cNvSpPr>
          <p:nvPr>
            <p:ph type="ftr" sz="quarter" idx="10"/>
          </p:nvPr>
        </p:nvSpPr>
        <p:spPr>
          <a:xfrm>
            <a:off x="900113" y="6453188"/>
            <a:ext cx="7704138" cy="341312"/>
          </a:xfrm>
        </p:spPr>
        <p:txBody>
          <a:bodyPr/>
          <a:lstStyle/>
          <a:p>
            <a:r>
              <a:rPr lang="de-DE" altLang="de-DE" smtClean="0">
                <a:solidFill>
                  <a:srgbClr val="000000"/>
                </a:solidFill>
              </a:rPr>
              <a:t>Sportstättenförderprogramm „Moderne Sportstätte 2022“  des Landes Nordrhein-Westfalen                                  Bergisch-Gladbach, den 26. September 2019  Referat III 2, MR Detlef Berthold</a:t>
            </a:r>
            <a:endParaRPr lang="de-DE" altLang="de-DE" b="0" dirty="0">
              <a:solidFill>
                <a:srgbClr val="000000"/>
              </a:solidFill>
            </a:endParaRPr>
          </a:p>
        </p:txBody>
      </p:sp>
    </p:spTree>
    <p:extLst>
      <p:ext uri="{BB962C8B-B14F-4D97-AF65-F5344CB8AC3E}">
        <p14:creationId xmlns:p14="http://schemas.microsoft.com/office/powerpoint/2010/main" val="4054033607"/>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NRW_Vorlage">
  <a:themeElements>
    <a:clrScheme name="NRW_Vorlage 13">
      <a:dk1>
        <a:srgbClr val="000000"/>
      </a:dk1>
      <a:lt1>
        <a:srgbClr val="FFFFFF"/>
      </a:lt1>
      <a:dk2>
        <a:srgbClr val="E2001A"/>
      </a:dk2>
      <a:lt2>
        <a:srgbClr val="009036"/>
      </a:lt2>
      <a:accent1>
        <a:srgbClr val="ACACAC"/>
      </a:accent1>
      <a:accent2>
        <a:srgbClr val="F29400"/>
      </a:accent2>
      <a:accent3>
        <a:srgbClr val="FFFFFF"/>
      </a:accent3>
      <a:accent4>
        <a:srgbClr val="000000"/>
      </a:accent4>
      <a:accent5>
        <a:srgbClr val="D2D2D2"/>
      </a:accent5>
      <a:accent6>
        <a:srgbClr val="DB8600"/>
      </a:accent6>
      <a:hlink>
        <a:srgbClr val="B1C800"/>
      </a:hlink>
      <a:folHlink>
        <a:srgbClr val="E75112"/>
      </a:folHlink>
    </a:clrScheme>
    <a:fontScheme name="NRW_Vorlage">
      <a:majorFont>
        <a:latin typeface="Arial-BoldMT"/>
        <a:ea typeface=""/>
        <a:cs typeface=""/>
      </a:majorFont>
      <a:minorFont>
        <a:latin typeface="Arial-BoldM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RW_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RW_Vorl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RW_Vorl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RW_Vorl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RW_Vorl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RW_Vorl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RW_Vorl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RW_Vorl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RW_Vorl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RW_Vorl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RW_Vorl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RW_Vorl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RW_Vorlage 13">
        <a:dk1>
          <a:srgbClr val="000000"/>
        </a:dk1>
        <a:lt1>
          <a:srgbClr val="FFFFFF"/>
        </a:lt1>
        <a:dk2>
          <a:srgbClr val="E2001A"/>
        </a:dk2>
        <a:lt2>
          <a:srgbClr val="009036"/>
        </a:lt2>
        <a:accent1>
          <a:srgbClr val="ACACAC"/>
        </a:accent1>
        <a:accent2>
          <a:srgbClr val="F29400"/>
        </a:accent2>
        <a:accent3>
          <a:srgbClr val="FFFFFF"/>
        </a:accent3>
        <a:accent4>
          <a:srgbClr val="000000"/>
        </a:accent4>
        <a:accent5>
          <a:srgbClr val="D2D2D2"/>
        </a:accent5>
        <a:accent6>
          <a:srgbClr val="DB8600"/>
        </a:accent6>
        <a:hlink>
          <a:srgbClr val="B1C800"/>
        </a:hlink>
        <a:folHlink>
          <a:srgbClr val="E7511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794</Words>
  <Application>Microsoft Office PowerPoint</Application>
  <PresentationFormat>Bildschirmpräsentation (4:3)</PresentationFormat>
  <Paragraphs>184</Paragraphs>
  <Slides>14</Slides>
  <Notes>3</Notes>
  <HiddenSlides>0</HiddenSlides>
  <MMClips>0</MMClips>
  <ScaleCrop>false</ScaleCrop>
  <HeadingPairs>
    <vt:vector size="6" baseType="variant">
      <vt:variant>
        <vt:lpstr>Verwendete Schriftarten</vt:lpstr>
      </vt:variant>
      <vt:variant>
        <vt:i4>3</vt:i4>
      </vt:variant>
      <vt:variant>
        <vt:lpstr>Design</vt:lpstr>
      </vt:variant>
      <vt:variant>
        <vt:i4>3</vt:i4>
      </vt:variant>
      <vt:variant>
        <vt:lpstr>Folientitel</vt:lpstr>
      </vt:variant>
      <vt:variant>
        <vt:i4>14</vt:i4>
      </vt:variant>
    </vt:vector>
  </HeadingPairs>
  <TitlesOfParts>
    <vt:vector size="20" baseType="lpstr">
      <vt:lpstr>Arial</vt:lpstr>
      <vt:lpstr>Arial-BoldMT</vt:lpstr>
      <vt:lpstr>Calibri</vt:lpstr>
      <vt:lpstr>Larissa-Design</vt:lpstr>
      <vt:lpstr>NRW_Vorlage</vt:lpstr>
      <vt:lpstr>Larissa</vt:lpstr>
      <vt:lpstr>PowerPoint-Präsentation</vt:lpstr>
      <vt:lpstr> I. Förderziele II. Zuwendungsrechtlicher Rahmen III. Laufzeit und Finanzvolumen IV. Antragsberechtigte V. Antragsvoraussetzung VI. Förderfähige Maßnahmen VII. Förderausschluss VIII. Art, Umfang und Höhe der Zuwendung IX. Verfahrensablauf und Auswahl der Fördermaßnahmen   X. Schematisches Ablaufdiagramm  XI. Weiteres Verfahren       </vt:lpstr>
      <vt:lpstr>I. Förderziele</vt:lpstr>
      <vt:lpstr>II. Zuwendungsrechtlicher Rahmen</vt:lpstr>
      <vt:lpstr>III. Laufzeit und Finanzvolumen</vt:lpstr>
      <vt:lpstr>IV. Antragsberechtigte </vt:lpstr>
      <vt:lpstr>V. Antragsvoraussetzung</vt:lpstr>
      <vt:lpstr>VI. Förderfähige Maßnahmen </vt:lpstr>
      <vt:lpstr>VII. Förderausschluss</vt:lpstr>
      <vt:lpstr>VIII. Art, Umfang und Höhe der Zuwendung</vt:lpstr>
      <vt:lpstr>IX. Verfahrensablauf und Auswahl der Fördermaßnahmen </vt:lpstr>
      <vt:lpstr>IX. Verfahrensablauf und Auswahl der Fördermaßnahmen </vt:lpstr>
      <vt:lpstr>PowerPoint-Präsentation</vt:lpstr>
      <vt:lpstr>XI. Weiterer Verfahrensablauf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Heuwind, Daniel</dc:creator>
  <cp:lastModifiedBy>Lamers, Birgit</cp:lastModifiedBy>
  <cp:revision>248</cp:revision>
  <cp:lastPrinted>2019-09-30T07:05:47Z</cp:lastPrinted>
  <dcterms:created xsi:type="dcterms:W3CDTF">2017-12-08T09:52:21Z</dcterms:created>
  <dcterms:modified xsi:type="dcterms:W3CDTF">2019-09-30T07:06:16Z</dcterms:modified>
</cp:coreProperties>
</file>